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embedTrueTypeFonts="1">
  <p:sldMasterIdLst>
    <p:sldMasterId id="2147483648" r:id="rId1"/>
  </p:sldMasterIdLst>
  <p:notesMasterIdLst>
    <p:notesMasterId r:id="rId22"/>
  </p:notesMasterIdLst>
  <p:sldIdLst>
    <p:sldId id="256" r:id="rId2"/>
    <p:sldId id="257" r:id="rId3"/>
    <p:sldId id="283" r:id="rId4"/>
    <p:sldId id="281" r:id="rId5"/>
    <p:sldId id="260" r:id="rId6"/>
    <p:sldId id="261" r:id="rId7"/>
    <p:sldId id="262" r:id="rId8"/>
    <p:sldId id="268" r:id="rId9"/>
    <p:sldId id="269" r:id="rId10"/>
    <p:sldId id="270" r:id="rId11"/>
    <p:sldId id="265" r:id="rId12"/>
    <p:sldId id="272" r:id="rId13"/>
    <p:sldId id="275" r:id="rId14"/>
    <p:sldId id="276" r:id="rId15"/>
    <p:sldId id="277" r:id="rId16"/>
    <p:sldId id="274" r:id="rId17"/>
    <p:sldId id="278" r:id="rId18"/>
    <p:sldId id="279" r:id="rId19"/>
    <p:sldId id="280" r:id="rId20"/>
    <p:sldId id="282"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Comic Neue" panose="02000000000000000000" pitchFamily="50" charset="0"/>
      <p:regular r:id="rId29"/>
      <p:bold r:id="rId30"/>
      <p:italic r:id="rId31"/>
      <p:boldItalic r:id="rId32"/>
    </p:embeddedFont>
    <p:embeddedFont>
      <p:font typeface="Consolas" panose="020B0609020204030204" pitchFamily="49" charset="0"/>
      <p:regular r:id="rId33"/>
      <p:bold r:id="rId34"/>
      <p:italic r:id="rId35"/>
      <p:boldItalic r:id="rId36"/>
    </p:embeddedFont>
    <p:embeddedFont>
      <p:font typeface="Helvetica" panose="020B0604020202020204" pitchFamily="34"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22" userDrawn="1">
          <p15:clr>
            <a:srgbClr val="A4A3A4"/>
          </p15:clr>
        </p15:guide>
        <p15:guide id="2" pos="506" userDrawn="1">
          <p15:clr>
            <a:srgbClr val="A4A3A4"/>
          </p15:clr>
        </p15:guide>
        <p15:guide id="4" pos="7106" userDrawn="1">
          <p15:clr>
            <a:srgbClr val="A4A3A4"/>
          </p15:clr>
        </p15:guide>
        <p15:guide id="5" orient="horz" pos="2260" userDrawn="1">
          <p15:clr>
            <a:srgbClr val="A4A3A4"/>
          </p15:clr>
        </p15:guide>
        <p15:guide id="6" pos="3840" userDrawn="1">
          <p15:clr>
            <a:srgbClr val="A4A3A4"/>
          </p15:clr>
        </p15:guide>
        <p15:guide id="7" pos="263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9000"/>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94FB5D-C1B6-435E-B197-69BE391785F4}" v="139" dt="2021-08-24T07:43:21.1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88" autoAdjust="0"/>
    <p:restoredTop sz="95926" autoAdjust="0"/>
  </p:normalViewPr>
  <p:slideViewPr>
    <p:cSldViewPr snapToGrid="0">
      <p:cViewPr>
        <p:scale>
          <a:sx n="125" d="100"/>
          <a:sy n="125" d="100"/>
        </p:scale>
        <p:origin x="1228" y="588"/>
      </p:cViewPr>
      <p:guideLst>
        <p:guide orient="horz" pos="822"/>
        <p:guide pos="506"/>
        <p:guide pos="7106"/>
        <p:guide orient="horz" pos="2260"/>
        <p:guide pos="3840"/>
        <p:guide pos="2638"/>
      </p:guideLst>
    </p:cSldViewPr>
  </p:slideViewPr>
  <p:outlineViewPr>
    <p:cViewPr>
      <p:scale>
        <a:sx n="66" d="100"/>
        <a:sy n="66" d="100"/>
      </p:scale>
      <p:origin x="0" y="-32918"/>
    </p:cViewPr>
  </p:outlineViewPr>
  <p:notesTextViewPr>
    <p:cViewPr>
      <p:scale>
        <a:sx n="1" d="1"/>
        <a:sy n="1" d="1"/>
      </p:scale>
      <p:origin x="0" y="0"/>
    </p:cViewPr>
  </p:notesTextViewPr>
  <p:sorterViewPr>
    <p:cViewPr>
      <p:scale>
        <a:sx n="150" d="100"/>
        <a:sy n="1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0AFDE8-A734-4C28-A7C2-3C6BC5F7D5D6}" type="datetimeFigureOut">
              <a:rPr lang="en-AU" smtClean="0"/>
              <a:t>24/08/2021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979093-B66B-4B82-B0EE-53FFAE2235C4}" type="slidenum">
              <a:rPr lang="en-AU" smtClean="0"/>
              <a:t>‹#›</a:t>
            </a:fld>
            <a:endParaRPr lang="en-AU"/>
          </a:p>
        </p:txBody>
      </p:sp>
    </p:spTree>
    <p:extLst>
      <p:ext uri="{BB962C8B-B14F-4D97-AF65-F5344CB8AC3E}">
        <p14:creationId xmlns:p14="http://schemas.microsoft.com/office/powerpoint/2010/main" val="40946949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DA9FE-1DAF-4A83-9205-C0CFDCD75689}"/>
              </a:ext>
            </a:extLst>
          </p:cNvPr>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endParaRPr lang="en-AU" dirty="0"/>
          </a:p>
        </p:txBody>
      </p:sp>
      <p:sp>
        <p:nvSpPr>
          <p:cNvPr id="3" name="Subtitle 2">
            <a:extLst>
              <a:ext uri="{FF2B5EF4-FFF2-40B4-BE49-F238E27FC236}">
                <a16:creationId xmlns:a16="http://schemas.microsoft.com/office/drawing/2014/main" id="{A01523B0-818F-4CCE-82D0-C2797417F41E}"/>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AU" dirty="0"/>
          </a:p>
        </p:txBody>
      </p:sp>
      <p:sp>
        <p:nvSpPr>
          <p:cNvPr id="4" name="Date Placeholder 3">
            <a:extLst>
              <a:ext uri="{FF2B5EF4-FFF2-40B4-BE49-F238E27FC236}">
                <a16:creationId xmlns:a16="http://schemas.microsoft.com/office/drawing/2014/main" id="{40B9DE0B-B646-4610-8FD2-4CB709B2D6F8}"/>
              </a:ext>
            </a:extLst>
          </p:cNvPr>
          <p:cNvSpPr>
            <a:spLocks noGrp="1"/>
          </p:cNvSpPr>
          <p:nvPr>
            <p:ph type="dt" sz="half" idx="10"/>
          </p:nvPr>
        </p:nvSpPr>
        <p:spPr>
          <a:xfrm>
            <a:off x="838200" y="6356350"/>
            <a:ext cx="3124200" cy="365125"/>
          </a:xfrm>
        </p:spPr>
        <p:txBody>
          <a:body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880D4651-B723-4F17-AA79-82D2432CAE3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6CA2C62-B6D2-4DC3-9095-AC171107CC17}"/>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3680680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5BFE2-57C1-4155-99F5-9BE90F7EB3D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7F9398DE-8C8E-49C8-AE0C-A1A62AFD14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5C02DB1-609C-4FE0-9061-78E75EDCAEBB}"/>
              </a:ext>
            </a:extLst>
          </p:cNvPr>
          <p:cNvSpPr>
            <a:spLocks noGrp="1"/>
          </p:cNvSpPr>
          <p:nvPr>
            <p:ph type="dt" sz="half" idx="10"/>
          </p:nvPr>
        </p:nvSpPr>
        <p:spPr/>
        <p:txBody>
          <a:body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6F6474E2-B837-46B5-89AE-F284DBFC014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7BBBD33-055B-4579-840F-6C8A3055CC93}"/>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3114125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42C052-2020-4AFA-9EF2-530F9F589F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E296739-EA02-4BCA-88B9-09A039AF2A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40CE81E-2294-4B7B-A8AC-A8BAF12A2629}"/>
              </a:ext>
            </a:extLst>
          </p:cNvPr>
          <p:cNvSpPr>
            <a:spLocks noGrp="1"/>
          </p:cNvSpPr>
          <p:nvPr>
            <p:ph type="dt" sz="half" idx="10"/>
          </p:nvPr>
        </p:nvSpPr>
        <p:spPr/>
        <p:txBody>
          <a:body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F81CA80D-E977-4C9B-92CC-118C6F36D11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E770BAE-F4BC-497A-A4A8-4BA5A52E3AE8}"/>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1177876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6FDA14-91CD-4C4C-B949-47AC9A3521D7}"/>
              </a:ext>
            </a:extLst>
          </p:cNvPr>
          <p:cNvSpPr>
            <a:spLocks noGrp="1"/>
          </p:cNvSpPr>
          <p:nvPr>
            <p:ph idx="1"/>
          </p:nvPr>
        </p:nvSpPr>
        <p:spPr>
          <a:xfrm>
            <a:off x="838200" y="1328468"/>
            <a:ext cx="10515600" cy="4876107"/>
          </a:xfrm>
        </p:spPr>
        <p:txBody>
          <a:bodyPr numCol="1"/>
          <a:lstStyle>
            <a:lvl5pPr marL="268288" indent="268288">
              <a:buClr>
                <a:schemeClr val="accent4">
                  <a:lumMod val="75000"/>
                </a:schemeClr>
              </a:buClr>
              <a:buFont typeface="Consolas" panose="020B0609020204030204" pitchFamily="49" charset="0"/>
              <a:buChar char="$"/>
              <a:defRPr b="0">
                <a:solidFill>
                  <a:schemeClr val="accent4">
                    <a:lumMod val="75000"/>
                  </a:schemeClr>
                </a:solidFill>
                <a:latin typeface="Consolas" panose="020B0609020204030204" pitchFamily="49" charset="0"/>
                <a:cs typeface="Courier New" panose="020703090202050204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7" name="Title 6">
            <a:extLst>
              <a:ext uri="{FF2B5EF4-FFF2-40B4-BE49-F238E27FC236}">
                <a16:creationId xmlns:a16="http://schemas.microsoft.com/office/drawing/2014/main" id="{D4F08E4A-CACD-4F9F-9857-B26B0919CA1C}"/>
              </a:ext>
            </a:extLst>
          </p:cNvPr>
          <p:cNvSpPr>
            <a:spLocks noGrp="1"/>
          </p:cNvSpPr>
          <p:nvPr>
            <p:ph type="title"/>
          </p:nvPr>
        </p:nvSpPr>
        <p:spPr>
          <a:xfrm>
            <a:off x="838200" y="629792"/>
            <a:ext cx="10515600" cy="698676"/>
          </a:xfrm>
        </p:spPr>
        <p:txBody>
          <a:bodyPr/>
          <a:lstStyle/>
          <a:p>
            <a:r>
              <a:rPr lang="en-US" dirty="0"/>
              <a:t>Click to edit Master title style</a:t>
            </a:r>
            <a:endParaRPr lang="en-AU" dirty="0"/>
          </a:p>
        </p:txBody>
      </p:sp>
      <p:sp>
        <p:nvSpPr>
          <p:cNvPr id="8" name="Date Placeholder 7">
            <a:extLst>
              <a:ext uri="{FF2B5EF4-FFF2-40B4-BE49-F238E27FC236}">
                <a16:creationId xmlns:a16="http://schemas.microsoft.com/office/drawing/2014/main" id="{A0A3857E-130A-4398-AEC3-BC4510738784}"/>
              </a:ext>
            </a:extLst>
          </p:cNvPr>
          <p:cNvSpPr>
            <a:spLocks noGrp="1"/>
          </p:cNvSpPr>
          <p:nvPr>
            <p:ph type="dt" sz="half" idx="10"/>
          </p:nvPr>
        </p:nvSpPr>
        <p:spPr>
          <a:xfrm>
            <a:off x="838200" y="6356350"/>
            <a:ext cx="3049438" cy="365125"/>
          </a:xfrm>
        </p:spPr>
        <p:txBody>
          <a:bodyPr/>
          <a:lstStyle/>
          <a:p>
            <a:r>
              <a:rPr lang="en-US"/>
              <a:t>Aug 2021 | Deep Learning on HPC Workshop</a:t>
            </a:r>
            <a:endParaRPr lang="en-AU" dirty="0"/>
          </a:p>
        </p:txBody>
      </p:sp>
      <p:sp>
        <p:nvSpPr>
          <p:cNvPr id="9" name="Footer Placeholder 8">
            <a:extLst>
              <a:ext uri="{FF2B5EF4-FFF2-40B4-BE49-F238E27FC236}">
                <a16:creationId xmlns:a16="http://schemas.microsoft.com/office/drawing/2014/main" id="{4CCB5B1A-AEFB-4C4C-81FA-0E3291D49328}"/>
              </a:ext>
            </a:extLst>
          </p:cNvPr>
          <p:cNvSpPr>
            <a:spLocks noGrp="1"/>
          </p:cNvSpPr>
          <p:nvPr>
            <p:ph type="ftr" sz="quarter" idx="11"/>
          </p:nvPr>
        </p:nvSpPr>
        <p:spPr/>
        <p:txBody>
          <a:bodyPr/>
          <a:lstStyle/>
          <a:p>
            <a:endParaRPr lang="en-AU"/>
          </a:p>
        </p:txBody>
      </p:sp>
      <p:sp>
        <p:nvSpPr>
          <p:cNvPr id="10" name="Slide Number Placeholder 9">
            <a:extLst>
              <a:ext uri="{FF2B5EF4-FFF2-40B4-BE49-F238E27FC236}">
                <a16:creationId xmlns:a16="http://schemas.microsoft.com/office/drawing/2014/main" id="{4175CA7A-AFE7-4D56-9143-3DBE260FC4DE}"/>
              </a:ext>
            </a:extLst>
          </p:cNvPr>
          <p:cNvSpPr>
            <a:spLocks noGrp="1"/>
          </p:cNvSpPr>
          <p:nvPr>
            <p:ph type="sldNum" sz="quarter" idx="12"/>
          </p:nvPr>
        </p:nvSpPr>
        <p:spPr/>
        <p:txBody>
          <a:bodyPr/>
          <a:lstStyle>
            <a:lvl1pPr>
              <a:defRPr/>
            </a:lvl1pPr>
          </a:lstStyle>
          <a:p>
            <a:fld id="{2F3A180F-1226-4794-83B8-5E9B39733C60}" type="slidenum">
              <a:rPr lang="en-AU" smtClean="0"/>
              <a:pPr/>
              <a:t>‹#›</a:t>
            </a:fld>
            <a:endParaRPr lang="en-AU" dirty="0"/>
          </a:p>
        </p:txBody>
      </p:sp>
      <p:sp>
        <p:nvSpPr>
          <p:cNvPr id="11" name="Rectangle 10">
            <a:extLst>
              <a:ext uri="{FF2B5EF4-FFF2-40B4-BE49-F238E27FC236}">
                <a16:creationId xmlns:a16="http://schemas.microsoft.com/office/drawing/2014/main" id="{83ED301B-7166-48B0-A7C1-A1E37CA949BD}"/>
              </a:ext>
            </a:extLst>
          </p:cNvPr>
          <p:cNvSpPr/>
          <p:nvPr userDrawn="1"/>
        </p:nvSpPr>
        <p:spPr bwMode="invGray">
          <a:xfrm flipH="1">
            <a:off x="0" y="0"/>
            <a:ext cx="12192000" cy="630000"/>
          </a:xfrm>
          <a:prstGeom prst="rect">
            <a:avLst/>
          </a:prstGeom>
          <a:gradFill flip="none" rotWithShape="1">
            <a:gsLst>
              <a:gs pos="75000">
                <a:srgbClr val="51247A"/>
              </a:gs>
              <a:gs pos="100000">
                <a:srgbClr val="962A8B"/>
              </a:gs>
            </a:gsLst>
            <a:lin ang="0" scaled="1"/>
            <a:tileRect/>
          </a:gra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Arial"/>
              <a:ea typeface="+mn-ea"/>
              <a:cs typeface="+mn-cs"/>
            </a:endParaRPr>
          </a:p>
        </p:txBody>
      </p:sp>
      <p:pic>
        <p:nvPicPr>
          <p:cNvPr id="12" name="Picture 11">
            <a:extLst>
              <a:ext uri="{FF2B5EF4-FFF2-40B4-BE49-F238E27FC236}">
                <a16:creationId xmlns:a16="http://schemas.microsoft.com/office/drawing/2014/main" id="{99373BF3-FA39-426A-8015-8DEFAE3E562E}"/>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896805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C642D-17A4-4762-865B-FFE32F238B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6758869F-A6A0-485B-9711-FA82EAAC39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64F423-D6D6-49B7-9B81-2CBEC778435A}"/>
              </a:ext>
            </a:extLst>
          </p:cNvPr>
          <p:cNvSpPr>
            <a:spLocks noGrp="1"/>
          </p:cNvSpPr>
          <p:nvPr>
            <p:ph type="dt" sz="half" idx="10"/>
          </p:nvPr>
        </p:nvSpPr>
        <p:spPr/>
        <p:txBody>
          <a:body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53AF34D3-CD3E-437F-AEBE-36D00D8832E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F0FFE88-5CC2-4C58-9EBC-980FA5AF74D6}"/>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1443284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D76BA2-4371-4716-94AE-634D12B98E7A}"/>
              </a:ext>
            </a:extLst>
          </p:cNvPr>
          <p:cNvSpPr>
            <a:spLocks noGrp="1"/>
          </p:cNvSpPr>
          <p:nvPr>
            <p:ph sz="half" idx="1"/>
          </p:nvPr>
        </p:nvSpPr>
        <p:spPr>
          <a:xfrm>
            <a:off x="838200" y="1328468"/>
            <a:ext cx="5181600" cy="484849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Content Placeholder 3">
            <a:extLst>
              <a:ext uri="{FF2B5EF4-FFF2-40B4-BE49-F238E27FC236}">
                <a16:creationId xmlns:a16="http://schemas.microsoft.com/office/drawing/2014/main" id="{47D64528-D9D2-4C75-A270-033958713453}"/>
              </a:ext>
            </a:extLst>
          </p:cNvPr>
          <p:cNvSpPr>
            <a:spLocks noGrp="1"/>
          </p:cNvSpPr>
          <p:nvPr>
            <p:ph sz="half" idx="2"/>
          </p:nvPr>
        </p:nvSpPr>
        <p:spPr>
          <a:xfrm>
            <a:off x="6172200" y="1328468"/>
            <a:ext cx="5181600" cy="484849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5" name="Date Placeholder 4">
            <a:extLst>
              <a:ext uri="{FF2B5EF4-FFF2-40B4-BE49-F238E27FC236}">
                <a16:creationId xmlns:a16="http://schemas.microsoft.com/office/drawing/2014/main" id="{12D35D8B-87C9-432F-9C70-A5414DCB8469}"/>
              </a:ext>
            </a:extLst>
          </p:cNvPr>
          <p:cNvSpPr>
            <a:spLocks noGrp="1"/>
          </p:cNvSpPr>
          <p:nvPr>
            <p:ph type="dt" sz="half" idx="10"/>
          </p:nvPr>
        </p:nvSpPr>
        <p:spPr/>
        <p:txBody>
          <a:bodyPr/>
          <a:lstStyle/>
          <a:p>
            <a:r>
              <a:rPr lang="en-US"/>
              <a:t>Aug 2021 | Deep Learning on HPC Workshop</a:t>
            </a:r>
            <a:endParaRPr lang="en-AU"/>
          </a:p>
        </p:txBody>
      </p:sp>
      <p:sp>
        <p:nvSpPr>
          <p:cNvPr id="6" name="Footer Placeholder 5">
            <a:extLst>
              <a:ext uri="{FF2B5EF4-FFF2-40B4-BE49-F238E27FC236}">
                <a16:creationId xmlns:a16="http://schemas.microsoft.com/office/drawing/2014/main" id="{C708AE4D-FB26-4A0B-A1A3-D5A76F85779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468AA5B-74D9-4062-A816-987E978E3A85}"/>
              </a:ext>
            </a:extLst>
          </p:cNvPr>
          <p:cNvSpPr>
            <a:spLocks noGrp="1"/>
          </p:cNvSpPr>
          <p:nvPr>
            <p:ph type="sldNum" sz="quarter" idx="12"/>
          </p:nvPr>
        </p:nvSpPr>
        <p:spPr/>
        <p:txBody>
          <a:bodyPr/>
          <a:lstStyle/>
          <a:p>
            <a:fld id="{915116A8-D034-43C4-BA9A-D4A1A2020C6E}" type="slidenum">
              <a:rPr lang="en-AU" smtClean="0"/>
              <a:t>‹#›</a:t>
            </a:fld>
            <a:endParaRPr lang="en-AU"/>
          </a:p>
        </p:txBody>
      </p:sp>
      <p:sp>
        <p:nvSpPr>
          <p:cNvPr id="8" name="Rectangle 7">
            <a:extLst>
              <a:ext uri="{FF2B5EF4-FFF2-40B4-BE49-F238E27FC236}">
                <a16:creationId xmlns:a16="http://schemas.microsoft.com/office/drawing/2014/main" id="{5C9CCFDA-8B31-4DAE-982F-C924216E9ED8}"/>
              </a:ext>
            </a:extLst>
          </p:cNvPr>
          <p:cNvSpPr/>
          <p:nvPr userDrawn="1"/>
        </p:nvSpPr>
        <p:spPr bwMode="invGray">
          <a:xfrm flipH="1">
            <a:off x="0" y="0"/>
            <a:ext cx="12192000" cy="630000"/>
          </a:xfrm>
          <a:prstGeom prst="rect">
            <a:avLst/>
          </a:prstGeom>
          <a:gradFill flip="none" rotWithShape="1">
            <a:gsLst>
              <a:gs pos="75000">
                <a:srgbClr val="51247A"/>
              </a:gs>
              <a:gs pos="100000">
                <a:srgbClr val="962A8B"/>
              </a:gs>
            </a:gsLst>
            <a:lin ang="0" scaled="1"/>
            <a:tileRect/>
          </a:gra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prstClr val="white"/>
              </a:solidFill>
              <a:effectLst/>
              <a:uLnTx/>
              <a:uFillTx/>
              <a:latin typeface="Arial"/>
              <a:ea typeface="+mn-ea"/>
              <a:cs typeface="+mn-cs"/>
            </a:endParaRPr>
          </a:p>
        </p:txBody>
      </p:sp>
      <p:pic>
        <p:nvPicPr>
          <p:cNvPr id="9" name="Picture 8">
            <a:extLst>
              <a:ext uri="{FF2B5EF4-FFF2-40B4-BE49-F238E27FC236}">
                <a16:creationId xmlns:a16="http://schemas.microsoft.com/office/drawing/2014/main" id="{2F7B85DD-19C5-4330-B185-9A27BCA0F14A}"/>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10" name="Title 6">
            <a:extLst>
              <a:ext uri="{FF2B5EF4-FFF2-40B4-BE49-F238E27FC236}">
                <a16:creationId xmlns:a16="http://schemas.microsoft.com/office/drawing/2014/main" id="{4E5235F3-76B8-45AD-B5F3-E85D25410930}"/>
              </a:ext>
            </a:extLst>
          </p:cNvPr>
          <p:cNvSpPr>
            <a:spLocks noGrp="1"/>
          </p:cNvSpPr>
          <p:nvPr>
            <p:ph type="title"/>
          </p:nvPr>
        </p:nvSpPr>
        <p:spPr>
          <a:xfrm>
            <a:off x="838200" y="629792"/>
            <a:ext cx="10515600" cy="698676"/>
          </a:xfrm>
        </p:spPr>
        <p:txBody>
          <a:bodyPr/>
          <a:lstStyle/>
          <a:p>
            <a:r>
              <a:rPr lang="en-US" dirty="0"/>
              <a:t>Click to edit Master title style</a:t>
            </a:r>
            <a:endParaRPr lang="en-AU" dirty="0"/>
          </a:p>
        </p:txBody>
      </p:sp>
    </p:spTree>
    <p:extLst>
      <p:ext uri="{BB962C8B-B14F-4D97-AF65-F5344CB8AC3E}">
        <p14:creationId xmlns:p14="http://schemas.microsoft.com/office/powerpoint/2010/main" val="1360776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FB3D4-400C-4239-AF8A-332E4807F61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36B1B09-9CF2-4141-8FC9-63E40DF47C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81E9281-A099-4270-9C5C-00AC3F1650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959DC0BF-F60D-45E6-B4FD-9E1C0A1248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B473C4-0900-47FB-9C9E-2836FF6D224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2C5422BD-2671-4F9C-8611-A05B5105D097}"/>
              </a:ext>
            </a:extLst>
          </p:cNvPr>
          <p:cNvSpPr>
            <a:spLocks noGrp="1"/>
          </p:cNvSpPr>
          <p:nvPr>
            <p:ph type="dt" sz="half" idx="10"/>
          </p:nvPr>
        </p:nvSpPr>
        <p:spPr/>
        <p:txBody>
          <a:bodyPr/>
          <a:lstStyle/>
          <a:p>
            <a:r>
              <a:rPr lang="en-US"/>
              <a:t>Aug 2021 | Deep Learning on HPC Workshop</a:t>
            </a:r>
            <a:endParaRPr lang="en-AU"/>
          </a:p>
        </p:txBody>
      </p:sp>
      <p:sp>
        <p:nvSpPr>
          <p:cNvPr id="8" name="Footer Placeholder 7">
            <a:extLst>
              <a:ext uri="{FF2B5EF4-FFF2-40B4-BE49-F238E27FC236}">
                <a16:creationId xmlns:a16="http://schemas.microsoft.com/office/drawing/2014/main" id="{704F9B35-2948-4706-8AFA-A7EE0D802FFD}"/>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025ECC5E-F791-47C7-8FD6-995F292CD789}"/>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1093484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513AD-44EC-412E-88F8-5A971DB308BB}"/>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4591E35-C416-4845-AF0D-07E4083976C2}"/>
              </a:ext>
            </a:extLst>
          </p:cNvPr>
          <p:cNvSpPr>
            <a:spLocks noGrp="1"/>
          </p:cNvSpPr>
          <p:nvPr>
            <p:ph type="dt" sz="half" idx="10"/>
          </p:nvPr>
        </p:nvSpPr>
        <p:spPr/>
        <p:txBody>
          <a:bodyPr/>
          <a:lstStyle/>
          <a:p>
            <a:r>
              <a:rPr lang="en-US"/>
              <a:t>Aug 2021 | Deep Learning on HPC Workshop</a:t>
            </a:r>
            <a:endParaRPr lang="en-AU"/>
          </a:p>
        </p:txBody>
      </p:sp>
      <p:sp>
        <p:nvSpPr>
          <p:cNvPr id="4" name="Footer Placeholder 3">
            <a:extLst>
              <a:ext uri="{FF2B5EF4-FFF2-40B4-BE49-F238E27FC236}">
                <a16:creationId xmlns:a16="http://schemas.microsoft.com/office/drawing/2014/main" id="{64EB59AE-D379-41BC-B978-3B693BC08E46}"/>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0C3FC38-F284-4368-B2FE-5C9F6FFE7250}"/>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2225890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1CE389-3EE4-4E74-B0CF-48DB1D772D1C}"/>
              </a:ext>
            </a:extLst>
          </p:cNvPr>
          <p:cNvSpPr>
            <a:spLocks noGrp="1"/>
          </p:cNvSpPr>
          <p:nvPr>
            <p:ph type="dt" sz="half" idx="10"/>
          </p:nvPr>
        </p:nvSpPr>
        <p:spPr/>
        <p:txBody>
          <a:bodyPr/>
          <a:lstStyle/>
          <a:p>
            <a:r>
              <a:rPr lang="en-US"/>
              <a:t>Aug 2021 | Deep Learning on HPC Workshop</a:t>
            </a:r>
            <a:endParaRPr lang="en-AU"/>
          </a:p>
        </p:txBody>
      </p:sp>
      <p:sp>
        <p:nvSpPr>
          <p:cNvPr id="3" name="Footer Placeholder 2">
            <a:extLst>
              <a:ext uri="{FF2B5EF4-FFF2-40B4-BE49-F238E27FC236}">
                <a16:creationId xmlns:a16="http://schemas.microsoft.com/office/drawing/2014/main" id="{3E4EF6AD-3331-41BE-9308-4AEFABFD6BFE}"/>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F4A99763-5062-4419-A418-80AB3D125A5E}"/>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653751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88282-1A54-42A6-B220-4EB8331109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B07905C0-B718-47B3-AD5E-6E9191D0EB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76D3CA3-7634-4194-AC8F-4B9D1C1BB7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31F8B-1A73-44F4-88EE-E36C1EEC36E7}"/>
              </a:ext>
            </a:extLst>
          </p:cNvPr>
          <p:cNvSpPr>
            <a:spLocks noGrp="1"/>
          </p:cNvSpPr>
          <p:nvPr>
            <p:ph type="dt" sz="half" idx="10"/>
          </p:nvPr>
        </p:nvSpPr>
        <p:spPr/>
        <p:txBody>
          <a:bodyPr/>
          <a:lstStyle/>
          <a:p>
            <a:r>
              <a:rPr lang="en-US"/>
              <a:t>Aug 2021 | Deep Learning on HPC Workshop</a:t>
            </a:r>
            <a:endParaRPr lang="en-AU"/>
          </a:p>
        </p:txBody>
      </p:sp>
      <p:sp>
        <p:nvSpPr>
          <p:cNvPr id="6" name="Footer Placeholder 5">
            <a:extLst>
              <a:ext uri="{FF2B5EF4-FFF2-40B4-BE49-F238E27FC236}">
                <a16:creationId xmlns:a16="http://schemas.microsoft.com/office/drawing/2014/main" id="{B11AD1E3-F697-4FF7-945A-5F0AFED818CC}"/>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2AB4F98-A98C-4D4B-B372-809A94A59A8D}"/>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2817939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EA87C-7106-4998-8831-CDEF7408A0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D0AD32AF-1425-4F63-95D0-AA794567A5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A154D86-3D0F-4FF8-B0EB-E996337566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E887A2-0A99-4890-8923-A2B59D855ACD}"/>
              </a:ext>
            </a:extLst>
          </p:cNvPr>
          <p:cNvSpPr>
            <a:spLocks noGrp="1"/>
          </p:cNvSpPr>
          <p:nvPr>
            <p:ph type="dt" sz="half" idx="10"/>
          </p:nvPr>
        </p:nvSpPr>
        <p:spPr/>
        <p:txBody>
          <a:bodyPr/>
          <a:lstStyle/>
          <a:p>
            <a:r>
              <a:rPr lang="en-US"/>
              <a:t>Aug 2021 | Deep Learning on HPC Workshop</a:t>
            </a:r>
            <a:endParaRPr lang="en-AU"/>
          </a:p>
        </p:txBody>
      </p:sp>
      <p:sp>
        <p:nvSpPr>
          <p:cNvPr id="6" name="Footer Placeholder 5">
            <a:extLst>
              <a:ext uri="{FF2B5EF4-FFF2-40B4-BE49-F238E27FC236}">
                <a16:creationId xmlns:a16="http://schemas.microsoft.com/office/drawing/2014/main" id="{4D692D4A-FF2A-4DDB-AA17-1A4FF5C7A11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F2EAC63-56D0-4AC1-95E7-EE8DFE807C23}"/>
              </a:ext>
            </a:extLst>
          </p:cNvPr>
          <p:cNvSpPr>
            <a:spLocks noGrp="1"/>
          </p:cNvSpPr>
          <p:nvPr>
            <p:ph type="sldNum" sz="quarter" idx="12"/>
          </p:nvPr>
        </p:nvSpPr>
        <p:spPr/>
        <p:txBody>
          <a:bodyPr/>
          <a:lstStyle/>
          <a:p>
            <a:fld id="{915116A8-D034-43C4-BA9A-D4A1A2020C6E}" type="slidenum">
              <a:rPr lang="en-AU" smtClean="0"/>
              <a:t>‹#›</a:t>
            </a:fld>
            <a:endParaRPr lang="en-AU"/>
          </a:p>
        </p:txBody>
      </p:sp>
    </p:spTree>
    <p:extLst>
      <p:ext uri="{BB962C8B-B14F-4D97-AF65-F5344CB8AC3E}">
        <p14:creationId xmlns:p14="http://schemas.microsoft.com/office/powerpoint/2010/main" val="624176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15EED2-67FC-4B0D-A947-27C353FAF0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BA98BD2-D297-4602-8886-69F83816D7C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a:extLst>
              <a:ext uri="{FF2B5EF4-FFF2-40B4-BE49-F238E27FC236}">
                <a16:creationId xmlns:a16="http://schemas.microsoft.com/office/drawing/2014/main" id="{A85EAB01-8E10-4495-933C-A036493AC1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Aug 2021 | Deep Learning on HPC Workshop</a:t>
            </a:r>
            <a:endParaRPr lang="en-AU"/>
          </a:p>
        </p:txBody>
      </p:sp>
      <p:sp>
        <p:nvSpPr>
          <p:cNvPr id="5" name="Footer Placeholder 4">
            <a:extLst>
              <a:ext uri="{FF2B5EF4-FFF2-40B4-BE49-F238E27FC236}">
                <a16:creationId xmlns:a16="http://schemas.microsoft.com/office/drawing/2014/main" id="{0C4CC02F-C713-4816-A194-21BBB89473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4CF40442-ECA4-4DB9-9C81-745F5C79BB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5116A8-D034-43C4-BA9A-D4A1A2020C6E}" type="slidenum">
              <a:rPr lang="en-AU" smtClean="0"/>
              <a:t>‹#›</a:t>
            </a:fld>
            <a:endParaRPr lang="en-AU"/>
          </a:p>
        </p:txBody>
      </p:sp>
    </p:spTree>
    <p:extLst>
      <p:ext uri="{BB962C8B-B14F-4D97-AF65-F5344CB8AC3E}">
        <p14:creationId xmlns:p14="http://schemas.microsoft.com/office/powerpoint/2010/main" val="2371720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arxiv.org/abs/1706.02677"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C2BB4-2EB7-4889-AE5F-590E3FECCB13}"/>
              </a:ext>
            </a:extLst>
          </p:cNvPr>
          <p:cNvSpPr>
            <a:spLocks noGrp="1"/>
          </p:cNvSpPr>
          <p:nvPr>
            <p:ph type="ctrTitle"/>
          </p:nvPr>
        </p:nvSpPr>
        <p:spPr/>
        <p:txBody>
          <a:bodyPr/>
          <a:lstStyle/>
          <a:p>
            <a:r>
              <a:rPr lang="en-AU" noProof="0"/>
              <a:t>Deep Learning on HPC Workshop 2021</a:t>
            </a:r>
          </a:p>
        </p:txBody>
      </p:sp>
      <p:sp>
        <p:nvSpPr>
          <p:cNvPr id="3" name="Subtitle 2">
            <a:extLst>
              <a:ext uri="{FF2B5EF4-FFF2-40B4-BE49-F238E27FC236}">
                <a16:creationId xmlns:a16="http://schemas.microsoft.com/office/drawing/2014/main" id="{7B3009A3-D550-4839-9FA3-E371D79E85DF}"/>
              </a:ext>
            </a:extLst>
          </p:cNvPr>
          <p:cNvSpPr>
            <a:spLocks noGrp="1"/>
          </p:cNvSpPr>
          <p:nvPr>
            <p:ph type="subTitle" idx="1"/>
          </p:nvPr>
        </p:nvSpPr>
        <p:spPr>
          <a:xfrm>
            <a:off x="1524000" y="3849329"/>
            <a:ext cx="9144000" cy="1655762"/>
          </a:xfrm>
        </p:spPr>
        <p:txBody>
          <a:bodyPr>
            <a:normAutofit/>
          </a:bodyPr>
          <a:lstStyle/>
          <a:p>
            <a:r>
              <a:rPr lang="en-AU" sz="2800" dirty="0"/>
              <a:t>Oliver Cairncross</a:t>
            </a:r>
          </a:p>
          <a:p>
            <a:r>
              <a:rPr lang="en-AU" sz="3200" dirty="0"/>
              <a:t>Research Computing Centre</a:t>
            </a:r>
          </a:p>
        </p:txBody>
      </p:sp>
    </p:spTree>
    <p:extLst>
      <p:ext uri="{BB962C8B-B14F-4D97-AF65-F5344CB8AC3E}">
        <p14:creationId xmlns:p14="http://schemas.microsoft.com/office/powerpoint/2010/main" val="2487390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2275D95C-AA55-4469-B6B9-10CC54A0E4BA}"/>
              </a:ext>
            </a:extLst>
          </p:cNvPr>
          <p:cNvSpPr>
            <a:spLocks noGrp="1"/>
          </p:cNvSpPr>
          <p:nvPr>
            <p:ph type="title"/>
          </p:nvPr>
        </p:nvSpPr>
        <p:spPr>
          <a:xfrm>
            <a:off x="803276" y="626232"/>
            <a:ext cx="10477500" cy="687180"/>
          </a:xfrm>
        </p:spPr>
        <p:txBody>
          <a:bodyPr>
            <a:normAutofit fontScale="90000"/>
          </a:bodyPr>
          <a:lstStyle/>
          <a:p>
            <a:r>
              <a:rPr lang="en-AU" dirty="0"/>
              <a:t>Parallel SGD Implementation*</a:t>
            </a:r>
          </a:p>
        </p:txBody>
      </p:sp>
      <p:sp>
        <p:nvSpPr>
          <p:cNvPr id="39" name="Content Placeholder 38">
            <a:extLst>
              <a:ext uri="{FF2B5EF4-FFF2-40B4-BE49-F238E27FC236}">
                <a16:creationId xmlns:a16="http://schemas.microsoft.com/office/drawing/2014/main" id="{12E55871-99AE-4593-901F-6D4469C9B615}"/>
              </a:ext>
            </a:extLst>
          </p:cNvPr>
          <p:cNvSpPr>
            <a:spLocks noGrp="1"/>
          </p:cNvSpPr>
          <p:nvPr>
            <p:ph sz="half" idx="4294967295"/>
          </p:nvPr>
        </p:nvSpPr>
        <p:spPr>
          <a:xfrm>
            <a:off x="824898" y="2027043"/>
            <a:ext cx="6444191" cy="3956277"/>
          </a:xfrm>
        </p:spPr>
        <p:txBody>
          <a:bodyPr>
            <a:normAutofit fontScale="92500" lnSpcReduction="20000"/>
          </a:bodyPr>
          <a:lstStyle/>
          <a:p>
            <a:pPr marL="0" indent="0">
              <a:buNone/>
            </a:pPr>
            <a:r>
              <a:rPr lang="en-AU" sz="2000" dirty="0"/>
              <a:t>The Horovod framework provides mechanisms that create and manage the processes used to implement parallel deep learning. These processes have the following characteristics:</a:t>
            </a:r>
          </a:p>
          <a:p>
            <a:pPr marL="449263"/>
            <a:r>
              <a:rPr lang="en-AU" sz="2000" dirty="0"/>
              <a:t>Independent, self-contained code that run on hardware.</a:t>
            </a:r>
          </a:p>
          <a:p>
            <a:pPr marL="449263"/>
            <a:r>
              <a:rPr lang="en-AU" sz="2000" dirty="0"/>
              <a:t>Compute the gradient on subsets of images independently.</a:t>
            </a:r>
          </a:p>
          <a:p>
            <a:pPr marL="449263"/>
            <a:r>
              <a:rPr lang="en-AU" sz="2000" dirty="0"/>
              <a:t>Work together to calculate average gradient and new model parameters.</a:t>
            </a:r>
          </a:p>
          <a:p>
            <a:pPr marL="449263"/>
            <a:r>
              <a:rPr lang="en-AU" sz="2000" dirty="0"/>
              <a:t>Contain the same copy of the model at all times.</a:t>
            </a:r>
          </a:p>
          <a:p>
            <a:pPr marL="449263"/>
            <a:r>
              <a:rPr lang="en-AU" sz="2000" dirty="0"/>
              <a:t>Communicate with each other in uniform, ordered manner.</a:t>
            </a:r>
          </a:p>
          <a:p>
            <a:pPr marL="449263"/>
            <a:r>
              <a:rPr lang="en-AU" sz="2000" dirty="0"/>
              <a:t>One process is allocated to one GPU.</a:t>
            </a:r>
          </a:p>
          <a:p>
            <a:pPr marL="0" indent="0">
              <a:buNone/>
            </a:pPr>
            <a:r>
              <a:rPr lang="en-AU" sz="2000" dirty="0"/>
              <a:t>The key point to remember is that Horovod automates the bulk of the work needed for this for us.</a:t>
            </a:r>
          </a:p>
        </p:txBody>
      </p:sp>
      <p:grpSp>
        <p:nvGrpSpPr>
          <p:cNvPr id="5" name="Graphic 3">
            <a:extLst>
              <a:ext uri="{FF2B5EF4-FFF2-40B4-BE49-F238E27FC236}">
                <a16:creationId xmlns:a16="http://schemas.microsoft.com/office/drawing/2014/main" id="{AEB277DC-D2B3-4289-8DA6-5A79EC391A75}"/>
              </a:ext>
            </a:extLst>
          </p:cNvPr>
          <p:cNvGrpSpPr/>
          <p:nvPr/>
        </p:nvGrpSpPr>
        <p:grpSpPr>
          <a:xfrm>
            <a:off x="7472912" y="2493781"/>
            <a:ext cx="3844376" cy="3022803"/>
            <a:chOff x="3376612" y="1471612"/>
            <a:chExt cx="5438775" cy="3905250"/>
          </a:xfrm>
        </p:grpSpPr>
        <p:sp>
          <p:nvSpPr>
            <p:cNvPr id="6" name="Freeform: Shape 5">
              <a:extLst>
                <a:ext uri="{FF2B5EF4-FFF2-40B4-BE49-F238E27FC236}">
                  <a16:creationId xmlns:a16="http://schemas.microsoft.com/office/drawing/2014/main" id="{1D03744B-9C02-42F0-B0D2-C9A3F037F71F}"/>
                </a:ext>
              </a:extLst>
            </p:cNvPr>
            <p:cNvSpPr/>
            <p:nvPr/>
          </p:nvSpPr>
          <p:spPr>
            <a:xfrm>
              <a:off x="5186362" y="1471612"/>
              <a:ext cx="1809750" cy="1047750"/>
            </a:xfrm>
            <a:custGeom>
              <a:avLst/>
              <a:gdLst>
                <a:gd name="connsiteX0" fmla="*/ 1652588 w 1809750"/>
                <a:gd name="connsiteY0" fmla="*/ 0 h 1047750"/>
                <a:gd name="connsiteX1" fmla="*/ 1809750 w 1809750"/>
                <a:gd name="connsiteY1" fmla="*/ 157163 h 1047750"/>
                <a:gd name="connsiteX2" fmla="*/ 1809750 w 1809750"/>
                <a:gd name="connsiteY2" fmla="*/ 890588 h 1047750"/>
                <a:gd name="connsiteX3" fmla="*/ 1652588 w 1809750"/>
                <a:gd name="connsiteY3" fmla="*/ 1047750 h 1047750"/>
                <a:gd name="connsiteX4" fmla="*/ 157163 w 1809750"/>
                <a:gd name="connsiteY4" fmla="*/ 1047750 h 1047750"/>
                <a:gd name="connsiteX5" fmla="*/ 0 w 1809750"/>
                <a:gd name="connsiteY5" fmla="*/ 890588 h 1047750"/>
                <a:gd name="connsiteX6" fmla="*/ 0 w 1809750"/>
                <a:gd name="connsiteY6" fmla="*/ 157163 h 1047750"/>
                <a:gd name="connsiteX7" fmla="*/ 157163 w 1809750"/>
                <a:gd name="connsiteY7"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750" h="1047750">
                  <a:moveTo>
                    <a:pt x="1652588" y="0"/>
                  </a:moveTo>
                  <a:cubicBezTo>
                    <a:pt x="1739386" y="0"/>
                    <a:pt x="1809750" y="70364"/>
                    <a:pt x="1809750" y="157163"/>
                  </a:cubicBezTo>
                  <a:lnTo>
                    <a:pt x="1809750" y="890588"/>
                  </a:lnTo>
                  <a:cubicBezTo>
                    <a:pt x="1809750" y="977386"/>
                    <a:pt x="1739386" y="1047750"/>
                    <a:pt x="1652588" y="1047750"/>
                  </a:cubicBezTo>
                  <a:lnTo>
                    <a:pt x="157163" y="1047750"/>
                  </a:lnTo>
                  <a:cubicBezTo>
                    <a:pt x="70364" y="1047750"/>
                    <a:pt x="0" y="977386"/>
                    <a:pt x="0" y="890588"/>
                  </a:cubicBezTo>
                  <a:lnTo>
                    <a:pt x="0" y="157163"/>
                  </a:lnTo>
                  <a:cubicBezTo>
                    <a:pt x="0" y="70364"/>
                    <a:pt x="70364" y="0"/>
                    <a:pt x="157163" y="0"/>
                  </a:cubicBezTo>
                  <a:close/>
                </a:path>
              </a:pathLst>
            </a:custGeom>
            <a:solidFill>
              <a:srgbClr val="FFFFFF"/>
            </a:solidFill>
            <a:ln w="19050" cap="flat">
              <a:solidFill>
                <a:srgbClr val="454545"/>
              </a:solidFill>
              <a:prstDash val="solid"/>
              <a:miter/>
            </a:ln>
          </p:spPr>
          <p:txBody>
            <a:bodyPr rtlCol="0" anchor="ctr"/>
            <a:lstStyle/>
            <a:p>
              <a:endParaRPr lang="en-AU"/>
            </a:p>
          </p:txBody>
        </p:sp>
        <p:sp>
          <p:nvSpPr>
            <p:cNvPr id="7" name="TextBox 6">
              <a:extLst>
                <a:ext uri="{FF2B5EF4-FFF2-40B4-BE49-F238E27FC236}">
                  <a16:creationId xmlns:a16="http://schemas.microsoft.com/office/drawing/2014/main" id="{424458EA-B8D4-41D7-976C-CC9158D1AFAF}"/>
                </a:ext>
              </a:extLst>
            </p:cNvPr>
            <p:cNvSpPr txBox="1"/>
            <p:nvPr/>
          </p:nvSpPr>
          <p:spPr>
            <a:xfrm>
              <a:off x="5213984" y="1497329"/>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1</a:t>
              </a:r>
            </a:p>
          </p:txBody>
        </p:sp>
        <p:sp>
          <p:nvSpPr>
            <p:cNvPr id="10" name="Freeform: Shape 9">
              <a:extLst>
                <a:ext uri="{FF2B5EF4-FFF2-40B4-BE49-F238E27FC236}">
                  <a16:creationId xmlns:a16="http://schemas.microsoft.com/office/drawing/2014/main" id="{21212E71-5D45-4720-9ED7-177E0F3315DD}"/>
                </a:ext>
              </a:extLst>
            </p:cNvPr>
            <p:cNvSpPr/>
            <p:nvPr/>
          </p:nvSpPr>
          <p:spPr>
            <a:xfrm>
              <a:off x="6188592" y="1759426"/>
              <a:ext cx="567707" cy="567569"/>
            </a:xfrm>
            <a:custGeom>
              <a:avLst/>
              <a:gdLst>
                <a:gd name="connsiteX0" fmla="*/ 69046 w 567707"/>
                <a:gd name="connsiteY0" fmla="*/ 244633 h 567569"/>
                <a:gd name="connsiteX1" fmla="*/ 10086 w 567707"/>
                <a:gd name="connsiteY1" fmla="*/ 220154 h 567569"/>
                <a:gd name="connsiteX2" fmla="*/ 1228 w 567707"/>
                <a:gd name="connsiteY2" fmla="*/ 198722 h 567569"/>
                <a:gd name="connsiteX3" fmla="*/ 23707 w 567707"/>
                <a:gd name="connsiteY3" fmla="*/ 144906 h 567569"/>
                <a:gd name="connsiteX4" fmla="*/ 45138 w 567707"/>
                <a:gd name="connsiteY4" fmla="*/ 136238 h 567569"/>
                <a:gd name="connsiteX5" fmla="*/ 100288 w 567707"/>
                <a:gd name="connsiteY5" fmla="*/ 163956 h 567569"/>
                <a:gd name="connsiteX6" fmla="*/ 158581 w 567707"/>
                <a:gd name="connsiteY6" fmla="*/ 104425 h 567569"/>
                <a:gd name="connsiteX7" fmla="*/ 134387 w 567707"/>
                <a:gd name="connsiteY7" fmla="*/ 45274 h 567569"/>
                <a:gd name="connsiteX8" fmla="*/ 142103 w 567707"/>
                <a:gd name="connsiteY8" fmla="*/ 24700 h 567569"/>
                <a:gd name="connsiteX9" fmla="*/ 197443 w 567707"/>
                <a:gd name="connsiteY9" fmla="*/ 1269 h 567569"/>
                <a:gd name="connsiteX10" fmla="*/ 217731 w 567707"/>
                <a:gd name="connsiteY10" fmla="*/ 8698 h 567569"/>
                <a:gd name="connsiteX11" fmla="*/ 242496 w 567707"/>
                <a:gd name="connsiteY11" fmla="*/ 69373 h 567569"/>
                <a:gd name="connsiteX12" fmla="*/ 321077 w 567707"/>
                <a:gd name="connsiteY12" fmla="*/ 70706 h 567569"/>
                <a:gd name="connsiteX13" fmla="*/ 346033 w 567707"/>
                <a:gd name="connsiteY13" fmla="*/ 9079 h 567569"/>
                <a:gd name="connsiteX14" fmla="*/ 366797 w 567707"/>
                <a:gd name="connsiteY14" fmla="*/ 1269 h 567569"/>
                <a:gd name="connsiteX15" fmla="*/ 421947 w 567707"/>
                <a:gd name="connsiteY15" fmla="*/ 24700 h 567569"/>
                <a:gd name="connsiteX16" fmla="*/ 429758 w 567707"/>
                <a:gd name="connsiteY16" fmla="*/ 44512 h 567569"/>
                <a:gd name="connsiteX17" fmla="*/ 405183 w 567707"/>
                <a:gd name="connsiteY17" fmla="*/ 105187 h 567569"/>
                <a:gd name="connsiteX18" fmla="*/ 462619 w 567707"/>
                <a:gd name="connsiteY18" fmla="*/ 161670 h 567569"/>
                <a:gd name="connsiteX19" fmla="*/ 522055 w 567707"/>
                <a:gd name="connsiteY19" fmla="*/ 137477 h 567569"/>
                <a:gd name="connsiteX20" fmla="*/ 542915 w 567707"/>
                <a:gd name="connsiteY20" fmla="*/ 146525 h 567569"/>
                <a:gd name="connsiteX21" fmla="*/ 566156 w 567707"/>
                <a:gd name="connsiteY21" fmla="*/ 201580 h 567569"/>
                <a:gd name="connsiteX22" fmla="*/ 557869 w 567707"/>
                <a:gd name="connsiteY22" fmla="*/ 221106 h 567569"/>
                <a:gd name="connsiteX23" fmla="*/ 497576 w 567707"/>
                <a:gd name="connsiteY23" fmla="*/ 245585 h 567569"/>
                <a:gd name="connsiteX24" fmla="*/ 497480 w 567707"/>
                <a:gd name="connsiteY24" fmla="*/ 324929 h 567569"/>
                <a:gd name="connsiteX25" fmla="*/ 557774 w 567707"/>
                <a:gd name="connsiteY25" fmla="*/ 349312 h 567569"/>
                <a:gd name="connsiteX26" fmla="*/ 566918 w 567707"/>
                <a:gd name="connsiteY26" fmla="*/ 369506 h 567569"/>
                <a:gd name="connsiteX27" fmla="*/ 545105 w 567707"/>
                <a:gd name="connsiteY27" fmla="*/ 421131 h 567569"/>
                <a:gd name="connsiteX28" fmla="*/ 526055 w 567707"/>
                <a:gd name="connsiteY28" fmla="*/ 429037 h 567569"/>
                <a:gd name="connsiteX29" fmla="*/ 465191 w 567707"/>
                <a:gd name="connsiteY29" fmla="*/ 404462 h 567569"/>
                <a:gd name="connsiteX30" fmla="*/ 406612 w 567707"/>
                <a:gd name="connsiteY30" fmla="*/ 462660 h 567569"/>
                <a:gd name="connsiteX31" fmla="*/ 430710 w 567707"/>
                <a:gd name="connsiteY31" fmla="*/ 522096 h 567569"/>
                <a:gd name="connsiteX32" fmla="*/ 424043 w 567707"/>
                <a:gd name="connsiteY32" fmla="*/ 542575 h 567569"/>
                <a:gd name="connsiteX33" fmla="*/ 365464 w 567707"/>
                <a:gd name="connsiteY33" fmla="*/ 567054 h 567569"/>
                <a:gd name="connsiteX34" fmla="*/ 347176 w 567707"/>
                <a:gd name="connsiteY34" fmla="*/ 557910 h 567569"/>
                <a:gd name="connsiteX35" fmla="*/ 322506 w 567707"/>
                <a:gd name="connsiteY35" fmla="*/ 497045 h 567569"/>
                <a:gd name="connsiteX36" fmla="*/ 244115 w 567707"/>
                <a:gd name="connsiteY36" fmla="*/ 497712 h 567569"/>
                <a:gd name="connsiteX37" fmla="*/ 219731 w 567707"/>
                <a:gd name="connsiteY37" fmla="*/ 557719 h 567569"/>
                <a:gd name="connsiteX38" fmla="*/ 200586 w 567707"/>
                <a:gd name="connsiteY38" fmla="*/ 566768 h 567569"/>
                <a:gd name="connsiteX39" fmla="*/ 143531 w 567707"/>
                <a:gd name="connsiteY39" fmla="*/ 543051 h 567569"/>
                <a:gd name="connsiteX40" fmla="*/ 136959 w 567707"/>
                <a:gd name="connsiteY40" fmla="*/ 520572 h 567569"/>
                <a:gd name="connsiteX41" fmla="*/ 164010 w 567707"/>
                <a:gd name="connsiteY41" fmla="*/ 466470 h 567569"/>
                <a:gd name="connsiteX42" fmla="*/ 104384 w 567707"/>
                <a:gd name="connsiteY42" fmla="*/ 408748 h 567569"/>
                <a:gd name="connsiteX43" fmla="*/ 46281 w 567707"/>
                <a:gd name="connsiteY43" fmla="*/ 432656 h 567569"/>
                <a:gd name="connsiteX44" fmla="*/ 24374 w 567707"/>
                <a:gd name="connsiteY44" fmla="*/ 425322 h 567569"/>
                <a:gd name="connsiteX45" fmla="*/ 1133 w 567707"/>
                <a:gd name="connsiteY45" fmla="*/ 369601 h 567569"/>
                <a:gd name="connsiteX46" fmla="*/ 9134 w 567707"/>
                <a:gd name="connsiteY46" fmla="*/ 349312 h 567569"/>
                <a:gd name="connsiteX47" fmla="*/ 69332 w 567707"/>
                <a:gd name="connsiteY47" fmla="*/ 323214 h 567569"/>
                <a:gd name="connsiteX48" fmla="*/ 69046 w 567707"/>
                <a:gd name="connsiteY48" fmla="*/ 244633 h 567569"/>
                <a:gd name="connsiteX49" fmla="*/ 134101 w 567707"/>
                <a:gd name="connsiteY49" fmla="*/ 282637 h 567569"/>
                <a:gd name="connsiteX50" fmla="*/ 284882 w 567707"/>
                <a:gd name="connsiteY50" fmla="*/ 432847 h 567569"/>
                <a:gd name="connsiteX51" fmla="*/ 432710 w 567707"/>
                <a:gd name="connsiteY51" fmla="*/ 284066 h 567569"/>
                <a:gd name="connsiteX52" fmla="*/ 285359 w 567707"/>
                <a:gd name="connsiteY52" fmla="*/ 133952 h 567569"/>
                <a:gd name="connsiteX53" fmla="*/ 134101 w 567707"/>
                <a:gd name="connsiteY53" fmla="*/ 282637 h 5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69">
                  <a:moveTo>
                    <a:pt x="69046" y="244633"/>
                  </a:moveTo>
                  <a:lnTo>
                    <a:pt x="10086" y="220154"/>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8"/>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5"/>
                    <a:pt x="431948" y="37273"/>
                    <a:pt x="429758" y="44512"/>
                  </a:cubicBezTo>
                  <a:lnTo>
                    <a:pt x="405183" y="105187"/>
                  </a:lnTo>
                  <a:cubicBezTo>
                    <a:pt x="426805" y="122427"/>
                    <a:pt x="446617" y="140905"/>
                    <a:pt x="462619" y="161670"/>
                  </a:cubicBezTo>
                  <a:lnTo>
                    <a:pt x="522055" y="137477"/>
                  </a:lnTo>
                  <a:cubicBezTo>
                    <a:pt x="532628" y="134524"/>
                    <a:pt x="539009" y="138619"/>
                    <a:pt x="542915" y="146525"/>
                  </a:cubicBezTo>
                  <a:lnTo>
                    <a:pt x="566156" y="201580"/>
                  </a:lnTo>
                  <a:cubicBezTo>
                    <a:pt x="567680" y="209771"/>
                    <a:pt x="565965" y="216629"/>
                    <a:pt x="557869" y="221106"/>
                  </a:cubicBezTo>
                  <a:lnTo>
                    <a:pt x="497576" y="245585"/>
                  </a:lnTo>
                  <a:cubicBezTo>
                    <a:pt x="500433" y="269207"/>
                    <a:pt x="500147" y="298735"/>
                    <a:pt x="497480" y="324929"/>
                  </a:cubicBezTo>
                  <a:lnTo>
                    <a:pt x="557774" y="349312"/>
                  </a:lnTo>
                  <a:cubicBezTo>
                    <a:pt x="565965" y="354361"/>
                    <a:pt x="569394" y="360933"/>
                    <a:pt x="566918" y="369506"/>
                  </a:cubicBezTo>
                  <a:lnTo>
                    <a:pt x="545105" y="421131"/>
                  </a:lnTo>
                  <a:cubicBezTo>
                    <a:pt x="540819" y="427798"/>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19"/>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8"/>
                  </a:cubicBezTo>
                  <a:lnTo>
                    <a:pt x="46281" y="432656"/>
                  </a:lnTo>
                  <a:cubicBezTo>
                    <a:pt x="37042" y="435990"/>
                    <a:pt x="29612" y="433704"/>
                    <a:pt x="24374" y="425322"/>
                  </a:cubicBezTo>
                  <a:lnTo>
                    <a:pt x="1133" y="369601"/>
                  </a:lnTo>
                  <a:cubicBezTo>
                    <a:pt x="-1344" y="362267"/>
                    <a:pt x="561" y="353504"/>
                    <a:pt x="9134" y="349312"/>
                  </a:cubicBezTo>
                  <a:lnTo>
                    <a:pt x="69332" y="323214"/>
                  </a:lnTo>
                  <a:cubicBezTo>
                    <a:pt x="66950" y="297020"/>
                    <a:pt x="66665" y="270827"/>
                    <a:pt x="69046" y="244633"/>
                  </a:cubicBezTo>
                  <a:close/>
                  <a:moveTo>
                    <a:pt x="134101" y="282637"/>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4"/>
                    <a:pt x="134101" y="282637"/>
                  </a:cubicBezTo>
                  <a:close/>
                </a:path>
              </a:pathLst>
            </a:custGeom>
            <a:solidFill>
              <a:srgbClr val="505050"/>
            </a:solidFill>
            <a:ln w="9525" cap="flat">
              <a:noFill/>
              <a:prstDash val="solid"/>
              <a:miter/>
            </a:ln>
          </p:spPr>
          <p:txBody>
            <a:bodyPr rtlCol="0" anchor="ctr"/>
            <a:lstStyle/>
            <a:p>
              <a:endParaRPr lang="en-AU"/>
            </a:p>
          </p:txBody>
        </p:sp>
        <p:sp>
          <p:nvSpPr>
            <p:cNvPr id="11" name="Freeform: Shape 10">
              <a:extLst>
                <a:ext uri="{FF2B5EF4-FFF2-40B4-BE49-F238E27FC236}">
                  <a16:creationId xmlns:a16="http://schemas.microsoft.com/office/drawing/2014/main" id="{CA8A9FA5-F443-41B7-AAEE-EAA3C8538F39}"/>
                </a:ext>
              </a:extLst>
            </p:cNvPr>
            <p:cNvSpPr/>
            <p:nvPr/>
          </p:nvSpPr>
          <p:spPr>
            <a:xfrm>
              <a:off x="3376612" y="2900362"/>
              <a:ext cx="1809750" cy="1047750"/>
            </a:xfrm>
            <a:custGeom>
              <a:avLst/>
              <a:gdLst>
                <a:gd name="connsiteX0" fmla="*/ 1652588 w 1809750"/>
                <a:gd name="connsiteY0" fmla="*/ 0 h 1047750"/>
                <a:gd name="connsiteX1" fmla="*/ 1809750 w 1809750"/>
                <a:gd name="connsiteY1" fmla="*/ 157163 h 1047750"/>
                <a:gd name="connsiteX2" fmla="*/ 1809750 w 1809750"/>
                <a:gd name="connsiteY2" fmla="*/ 890588 h 1047750"/>
                <a:gd name="connsiteX3" fmla="*/ 1652588 w 1809750"/>
                <a:gd name="connsiteY3" fmla="*/ 1047750 h 1047750"/>
                <a:gd name="connsiteX4" fmla="*/ 157163 w 1809750"/>
                <a:gd name="connsiteY4" fmla="*/ 1047750 h 1047750"/>
                <a:gd name="connsiteX5" fmla="*/ 0 w 1809750"/>
                <a:gd name="connsiteY5" fmla="*/ 890588 h 1047750"/>
                <a:gd name="connsiteX6" fmla="*/ 0 w 1809750"/>
                <a:gd name="connsiteY6" fmla="*/ 157163 h 1047750"/>
                <a:gd name="connsiteX7" fmla="*/ 157163 w 1809750"/>
                <a:gd name="connsiteY7"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750" h="1047750">
                  <a:moveTo>
                    <a:pt x="1652588" y="0"/>
                  </a:moveTo>
                  <a:cubicBezTo>
                    <a:pt x="1739386" y="0"/>
                    <a:pt x="1809750" y="70364"/>
                    <a:pt x="1809750" y="157163"/>
                  </a:cubicBezTo>
                  <a:lnTo>
                    <a:pt x="1809750" y="890588"/>
                  </a:lnTo>
                  <a:cubicBezTo>
                    <a:pt x="1809750" y="977386"/>
                    <a:pt x="1739386" y="1047750"/>
                    <a:pt x="1652588" y="1047750"/>
                  </a:cubicBezTo>
                  <a:lnTo>
                    <a:pt x="157163" y="1047750"/>
                  </a:lnTo>
                  <a:cubicBezTo>
                    <a:pt x="70364" y="1047750"/>
                    <a:pt x="0" y="977386"/>
                    <a:pt x="0" y="890588"/>
                  </a:cubicBezTo>
                  <a:lnTo>
                    <a:pt x="0" y="157163"/>
                  </a:lnTo>
                  <a:cubicBezTo>
                    <a:pt x="0" y="70364"/>
                    <a:pt x="70364" y="0"/>
                    <a:pt x="157163" y="0"/>
                  </a:cubicBezTo>
                  <a:close/>
                </a:path>
              </a:pathLst>
            </a:custGeom>
            <a:solidFill>
              <a:srgbClr val="FFFFFF"/>
            </a:solidFill>
            <a:ln w="19050" cap="flat">
              <a:solidFill>
                <a:srgbClr val="454545"/>
              </a:solidFill>
              <a:prstDash val="solid"/>
              <a:miter/>
            </a:ln>
          </p:spPr>
          <p:txBody>
            <a:bodyPr rtlCol="0" anchor="ctr"/>
            <a:lstStyle/>
            <a:p>
              <a:endParaRPr lang="en-AU"/>
            </a:p>
          </p:txBody>
        </p:sp>
        <p:sp>
          <p:nvSpPr>
            <p:cNvPr id="12" name="TextBox 11">
              <a:extLst>
                <a:ext uri="{FF2B5EF4-FFF2-40B4-BE49-F238E27FC236}">
                  <a16:creationId xmlns:a16="http://schemas.microsoft.com/office/drawing/2014/main" id="{119A1CF8-7AC9-452B-9456-3776E9EF5DBB}"/>
                </a:ext>
              </a:extLst>
            </p:cNvPr>
            <p:cNvSpPr txBox="1"/>
            <p:nvPr/>
          </p:nvSpPr>
          <p:spPr>
            <a:xfrm>
              <a:off x="3404234" y="2926079"/>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4</a:t>
              </a:r>
            </a:p>
          </p:txBody>
        </p:sp>
        <p:sp>
          <p:nvSpPr>
            <p:cNvPr id="13" name="Freeform: Shape 12">
              <a:extLst>
                <a:ext uri="{FF2B5EF4-FFF2-40B4-BE49-F238E27FC236}">
                  <a16:creationId xmlns:a16="http://schemas.microsoft.com/office/drawing/2014/main" id="{890C1748-ED2D-4530-9761-75AE75DE91F1}"/>
                </a:ext>
              </a:extLst>
            </p:cNvPr>
            <p:cNvSpPr/>
            <p:nvPr/>
          </p:nvSpPr>
          <p:spPr>
            <a:xfrm>
              <a:off x="3614737" y="3233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r>
                <a:rPr lang="en-AU" sz="900" dirty="0">
                  <a:latin typeface="Helvetica" panose="020B0604020202020204" pitchFamily="34" charset="0"/>
                  <a:cs typeface="Helvetica" panose="020B0604020202020204" pitchFamily="34" charset="0"/>
                </a:rPr>
                <a:t>m</a:t>
              </a:r>
              <a:r>
                <a:rPr lang="en-AU" sz="900" i="1" baseline="-25000" dirty="0">
                  <a:latin typeface="Helvetica" panose="020B0604020202020204" pitchFamily="34" charset="0"/>
                  <a:cs typeface="Helvetica" panose="020B0604020202020204" pitchFamily="34" charset="0"/>
                </a:rPr>
                <a:t>i</a:t>
              </a:r>
            </a:p>
          </p:txBody>
        </p:sp>
        <p:sp>
          <p:nvSpPr>
            <p:cNvPr id="15" name="Freeform: Shape 14">
              <a:extLst>
                <a:ext uri="{FF2B5EF4-FFF2-40B4-BE49-F238E27FC236}">
                  <a16:creationId xmlns:a16="http://schemas.microsoft.com/office/drawing/2014/main" id="{5A61FBAC-19FA-4745-BA83-8C092AF9ECBF}"/>
                </a:ext>
              </a:extLst>
            </p:cNvPr>
            <p:cNvSpPr/>
            <p:nvPr/>
          </p:nvSpPr>
          <p:spPr>
            <a:xfrm>
              <a:off x="4378842" y="3188176"/>
              <a:ext cx="567707" cy="567569"/>
            </a:xfrm>
            <a:custGeom>
              <a:avLst/>
              <a:gdLst>
                <a:gd name="connsiteX0" fmla="*/ 69046 w 567707"/>
                <a:gd name="connsiteY0" fmla="*/ 244633 h 567569"/>
                <a:gd name="connsiteX1" fmla="*/ 10086 w 567707"/>
                <a:gd name="connsiteY1" fmla="*/ 220154 h 567569"/>
                <a:gd name="connsiteX2" fmla="*/ 1228 w 567707"/>
                <a:gd name="connsiteY2" fmla="*/ 198722 h 567569"/>
                <a:gd name="connsiteX3" fmla="*/ 23707 w 567707"/>
                <a:gd name="connsiteY3" fmla="*/ 144906 h 567569"/>
                <a:gd name="connsiteX4" fmla="*/ 45138 w 567707"/>
                <a:gd name="connsiteY4" fmla="*/ 136238 h 567569"/>
                <a:gd name="connsiteX5" fmla="*/ 100288 w 567707"/>
                <a:gd name="connsiteY5" fmla="*/ 163956 h 567569"/>
                <a:gd name="connsiteX6" fmla="*/ 158581 w 567707"/>
                <a:gd name="connsiteY6" fmla="*/ 104425 h 567569"/>
                <a:gd name="connsiteX7" fmla="*/ 134387 w 567707"/>
                <a:gd name="connsiteY7" fmla="*/ 45274 h 567569"/>
                <a:gd name="connsiteX8" fmla="*/ 142103 w 567707"/>
                <a:gd name="connsiteY8" fmla="*/ 24700 h 567569"/>
                <a:gd name="connsiteX9" fmla="*/ 197443 w 567707"/>
                <a:gd name="connsiteY9" fmla="*/ 1269 h 567569"/>
                <a:gd name="connsiteX10" fmla="*/ 217731 w 567707"/>
                <a:gd name="connsiteY10" fmla="*/ 8699 h 567569"/>
                <a:gd name="connsiteX11" fmla="*/ 242496 w 567707"/>
                <a:gd name="connsiteY11" fmla="*/ 69373 h 567569"/>
                <a:gd name="connsiteX12" fmla="*/ 321077 w 567707"/>
                <a:gd name="connsiteY12" fmla="*/ 70706 h 567569"/>
                <a:gd name="connsiteX13" fmla="*/ 346033 w 567707"/>
                <a:gd name="connsiteY13" fmla="*/ 9079 h 567569"/>
                <a:gd name="connsiteX14" fmla="*/ 366797 w 567707"/>
                <a:gd name="connsiteY14" fmla="*/ 1269 h 567569"/>
                <a:gd name="connsiteX15" fmla="*/ 421947 w 567707"/>
                <a:gd name="connsiteY15" fmla="*/ 24700 h 567569"/>
                <a:gd name="connsiteX16" fmla="*/ 429758 w 567707"/>
                <a:gd name="connsiteY16" fmla="*/ 44512 h 567569"/>
                <a:gd name="connsiteX17" fmla="*/ 405183 w 567707"/>
                <a:gd name="connsiteY17" fmla="*/ 105187 h 567569"/>
                <a:gd name="connsiteX18" fmla="*/ 462619 w 567707"/>
                <a:gd name="connsiteY18" fmla="*/ 161670 h 567569"/>
                <a:gd name="connsiteX19" fmla="*/ 522055 w 567707"/>
                <a:gd name="connsiteY19" fmla="*/ 137476 h 567569"/>
                <a:gd name="connsiteX20" fmla="*/ 542915 w 567707"/>
                <a:gd name="connsiteY20" fmla="*/ 146525 h 567569"/>
                <a:gd name="connsiteX21" fmla="*/ 566156 w 567707"/>
                <a:gd name="connsiteY21" fmla="*/ 201580 h 567569"/>
                <a:gd name="connsiteX22" fmla="*/ 557869 w 567707"/>
                <a:gd name="connsiteY22" fmla="*/ 221106 h 567569"/>
                <a:gd name="connsiteX23" fmla="*/ 497576 w 567707"/>
                <a:gd name="connsiteY23" fmla="*/ 245585 h 567569"/>
                <a:gd name="connsiteX24" fmla="*/ 497480 w 567707"/>
                <a:gd name="connsiteY24" fmla="*/ 324929 h 567569"/>
                <a:gd name="connsiteX25" fmla="*/ 557774 w 567707"/>
                <a:gd name="connsiteY25" fmla="*/ 349312 h 567569"/>
                <a:gd name="connsiteX26" fmla="*/ 566918 w 567707"/>
                <a:gd name="connsiteY26" fmla="*/ 369505 h 567569"/>
                <a:gd name="connsiteX27" fmla="*/ 545105 w 567707"/>
                <a:gd name="connsiteY27" fmla="*/ 421131 h 567569"/>
                <a:gd name="connsiteX28" fmla="*/ 526055 w 567707"/>
                <a:gd name="connsiteY28" fmla="*/ 429037 h 567569"/>
                <a:gd name="connsiteX29" fmla="*/ 465191 w 567707"/>
                <a:gd name="connsiteY29" fmla="*/ 404462 h 567569"/>
                <a:gd name="connsiteX30" fmla="*/ 406612 w 567707"/>
                <a:gd name="connsiteY30" fmla="*/ 462660 h 567569"/>
                <a:gd name="connsiteX31" fmla="*/ 430710 w 567707"/>
                <a:gd name="connsiteY31" fmla="*/ 522096 h 567569"/>
                <a:gd name="connsiteX32" fmla="*/ 424043 w 567707"/>
                <a:gd name="connsiteY32" fmla="*/ 542575 h 567569"/>
                <a:gd name="connsiteX33" fmla="*/ 365464 w 567707"/>
                <a:gd name="connsiteY33" fmla="*/ 567054 h 567569"/>
                <a:gd name="connsiteX34" fmla="*/ 347176 w 567707"/>
                <a:gd name="connsiteY34" fmla="*/ 557910 h 567569"/>
                <a:gd name="connsiteX35" fmla="*/ 322506 w 567707"/>
                <a:gd name="connsiteY35" fmla="*/ 497045 h 567569"/>
                <a:gd name="connsiteX36" fmla="*/ 244115 w 567707"/>
                <a:gd name="connsiteY36" fmla="*/ 497712 h 567569"/>
                <a:gd name="connsiteX37" fmla="*/ 219731 w 567707"/>
                <a:gd name="connsiteY37" fmla="*/ 557720 h 567569"/>
                <a:gd name="connsiteX38" fmla="*/ 200586 w 567707"/>
                <a:gd name="connsiteY38" fmla="*/ 566768 h 567569"/>
                <a:gd name="connsiteX39" fmla="*/ 143531 w 567707"/>
                <a:gd name="connsiteY39" fmla="*/ 543051 h 567569"/>
                <a:gd name="connsiteX40" fmla="*/ 136959 w 567707"/>
                <a:gd name="connsiteY40" fmla="*/ 520572 h 567569"/>
                <a:gd name="connsiteX41" fmla="*/ 164010 w 567707"/>
                <a:gd name="connsiteY41" fmla="*/ 466470 h 567569"/>
                <a:gd name="connsiteX42" fmla="*/ 104384 w 567707"/>
                <a:gd name="connsiteY42" fmla="*/ 408749 h 567569"/>
                <a:gd name="connsiteX43" fmla="*/ 46281 w 567707"/>
                <a:gd name="connsiteY43" fmla="*/ 432656 h 567569"/>
                <a:gd name="connsiteX44" fmla="*/ 24374 w 567707"/>
                <a:gd name="connsiteY44" fmla="*/ 425322 h 567569"/>
                <a:gd name="connsiteX45" fmla="*/ 1133 w 567707"/>
                <a:gd name="connsiteY45" fmla="*/ 369601 h 567569"/>
                <a:gd name="connsiteX46" fmla="*/ 9134 w 567707"/>
                <a:gd name="connsiteY46" fmla="*/ 349312 h 567569"/>
                <a:gd name="connsiteX47" fmla="*/ 69332 w 567707"/>
                <a:gd name="connsiteY47" fmla="*/ 323214 h 567569"/>
                <a:gd name="connsiteX48" fmla="*/ 69046 w 567707"/>
                <a:gd name="connsiteY48" fmla="*/ 244633 h 567569"/>
                <a:gd name="connsiteX49" fmla="*/ 134102 w 567707"/>
                <a:gd name="connsiteY49" fmla="*/ 282637 h 567569"/>
                <a:gd name="connsiteX50" fmla="*/ 284882 w 567707"/>
                <a:gd name="connsiteY50" fmla="*/ 432847 h 567569"/>
                <a:gd name="connsiteX51" fmla="*/ 432710 w 567707"/>
                <a:gd name="connsiteY51" fmla="*/ 284066 h 567569"/>
                <a:gd name="connsiteX52" fmla="*/ 285359 w 567707"/>
                <a:gd name="connsiteY52" fmla="*/ 133952 h 567569"/>
                <a:gd name="connsiteX53" fmla="*/ 134102 w 567707"/>
                <a:gd name="connsiteY53" fmla="*/ 282637 h 5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69">
                  <a:moveTo>
                    <a:pt x="69046" y="244633"/>
                  </a:moveTo>
                  <a:lnTo>
                    <a:pt x="10086" y="220154"/>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6"/>
                    <a:pt x="431948" y="37274"/>
                    <a:pt x="429758" y="44512"/>
                  </a:cubicBezTo>
                  <a:lnTo>
                    <a:pt x="405183" y="105187"/>
                  </a:lnTo>
                  <a:cubicBezTo>
                    <a:pt x="426805" y="122427"/>
                    <a:pt x="446617" y="140905"/>
                    <a:pt x="462619" y="161670"/>
                  </a:cubicBezTo>
                  <a:lnTo>
                    <a:pt x="522055" y="137476"/>
                  </a:lnTo>
                  <a:cubicBezTo>
                    <a:pt x="532628" y="134524"/>
                    <a:pt x="539009" y="138620"/>
                    <a:pt x="542915" y="146525"/>
                  </a:cubicBezTo>
                  <a:lnTo>
                    <a:pt x="566156" y="201580"/>
                  </a:lnTo>
                  <a:cubicBezTo>
                    <a:pt x="567680" y="209771"/>
                    <a:pt x="565965" y="216629"/>
                    <a:pt x="557869" y="221106"/>
                  </a:cubicBezTo>
                  <a:lnTo>
                    <a:pt x="497576" y="245585"/>
                  </a:lnTo>
                  <a:cubicBezTo>
                    <a:pt x="500433" y="269207"/>
                    <a:pt x="500147" y="298735"/>
                    <a:pt x="497480" y="324929"/>
                  </a:cubicBezTo>
                  <a:lnTo>
                    <a:pt x="557774" y="349312"/>
                  </a:lnTo>
                  <a:cubicBezTo>
                    <a:pt x="565965" y="354361"/>
                    <a:pt x="569394" y="360933"/>
                    <a:pt x="566918" y="369505"/>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9"/>
                  </a:cubicBezTo>
                  <a:lnTo>
                    <a:pt x="46281" y="432656"/>
                  </a:lnTo>
                  <a:cubicBezTo>
                    <a:pt x="37042" y="435990"/>
                    <a:pt x="29612" y="433704"/>
                    <a:pt x="24374" y="425322"/>
                  </a:cubicBezTo>
                  <a:lnTo>
                    <a:pt x="1133" y="369601"/>
                  </a:lnTo>
                  <a:cubicBezTo>
                    <a:pt x="-1344" y="362266"/>
                    <a:pt x="561" y="353504"/>
                    <a:pt x="9134" y="349312"/>
                  </a:cubicBezTo>
                  <a:lnTo>
                    <a:pt x="69332" y="323214"/>
                  </a:lnTo>
                  <a:cubicBezTo>
                    <a:pt x="66950" y="297020"/>
                    <a:pt x="66665" y="270826"/>
                    <a:pt x="69046" y="244633"/>
                  </a:cubicBezTo>
                  <a:close/>
                  <a:moveTo>
                    <a:pt x="134102" y="282637"/>
                  </a:moveTo>
                  <a:cubicBezTo>
                    <a:pt x="134102" y="375316"/>
                    <a:pt x="210397" y="432847"/>
                    <a:pt x="284882" y="432847"/>
                  </a:cubicBezTo>
                  <a:cubicBezTo>
                    <a:pt x="365845" y="432847"/>
                    <a:pt x="432710" y="364076"/>
                    <a:pt x="432710" y="284066"/>
                  </a:cubicBezTo>
                  <a:cubicBezTo>
                    <a:pt x="432710" y="198246"/>
                    <a:pt x="360701" y="133952"/>
                    <a:pt x="285359" y="133952"/>
                  </a:cubicBezTo>
                  <a:cubicBezTo>
                    <a:pt x="211445" y="133952"/>
                    <a:pt x="134102" y="189674"/>
                    <a:pt x="134102" y="282637"/>
                  </a:cubicBezTo>
                  <a:close/>
                </a:path>
              </a:pathLst>
            </a:custGeom>
            <a:solidFill>
              <a:srgbClr val="505050"/>
            </a:solidFill>
            <a:ln w="9525" cap="flat">
              <a:noFill/>
              <a:prstDash val="solid"/>
              <a:miter/>
            </a:ln>
          </p:spPr>
          <p:txBody>
            <a:bodyPr rtlCol="0" anchor="ctr"/>
            <a:lstStyle/>
            <a:p>
              <a:endParaRPr lang="en-AU"/>
            </a:p>
          </p:txBody>
        </p:sp>
        <p:sp>
          <p:nvSpPr>
            <p:cNvPr id="16" name="Freeform: Shape 15">
              <a:extLst>
                <a:ext uri="{FF2B5EF4-FFF2-40B4-BE49-F238E27FC236}">
                  <a16:creationId xmlns:a16="http://schemas.microsoft.com/office/drawing/2014/main" id="{0F12F2B8-26B4-490D-9A19-3286B7AE87BD}"/>
                </a:ext>
              </a:extLst>
            </p:cNvPr>
            <p:cNvSpPr/>
            <p:nvPr/>
          </p:nvSpPr>
          <p:spPr>
            <a:xfrm>
              <a:off x="5186362" y="4329112"/>
              <a:ext cx="1809750" cy="1047750"/>
            </a:xfrm>
            <a:custGeom>
              <a:avLst/>
              <a:gdLst>
                <a:gd name="connsiteX0" fmla="*/ 1652588 w 1809750"/>
                <a:gd name="connsiteY0" fmla="*/ 0 h 1047750"/>
                <a:gd name="connsiteX1" fmla="*/ 1809750 w 1809750"/>
                <a:gd name="connsiteY1" fmla="*/ 157163 h 1047750"/>
                <a:gd name="connsiteX2" fmla="*/ 1809750 w 1809750"/>
                <a:gd name="connsiteY2" fmla="*/ 890588 h 1047750"/>
                <a:gd name="connsiteX3" fmla="*/ 1652588 w 1809750"/>
                <a:gd name="connsiteY3" fmla="*/ 1047750 h 1047750"/>
                <a:gd name="connsiteX4" fmla="*/ 157163 w 1809750"/>
                <a:gd name="connsiteY4" fmla="*/ 1047750 h 1047750"/>
                <a:gd name="connsiteX5" fmla="*/ 0 w 1809750"/>
                <a:gd name="connsiteY5" fmla="*/ 890588 h 1047750"/>
                <a:gd name="connsiteX6" fmla="*/ 0 w 1809750"/>
                <a:gd name="connsiteY6" fmla="*/ 157163 h 1047750"/>
                <a:gd name="connsiteX7" fmla="*/ 157163 w 1809750"/>
                <a:gd name="connsiteY7"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750" h="1047750">
                  <a:moveTo>
                    <a:pt x="1652588" y="0"/>
                  </a:moveTo>
                  <a:cubicBezTo>
                    <a:pt x="1739386" y="0"/>
                    <a:pt x="1809750" y="70364"/>
                    <a:pt x="1809750" y="157163"/>
                  </a:cubicBezTo>
                  <a:lnTo>
                    <a:pt x="1809750" y="890588"/>
                  </a:lnTo>
                  <a:cubicBezTo>
                    <a:pt x="1809750" y="977386"/>
                    <a:pt x="1739386" y="1047750"/>
                    <a:pt x="1652588" y="1047750"/>
                  </a:cubicBezTo>
                  <a:lnTo>
                    <a:pt x="157163" y="1047750"/>
                  </a:lnTo>
                  <a:cubicBezTo>
                    <a:pt x="70364" y="1047750"/>
                    <a:pt x="0" y="977386"/>
                    <a:pt x="0" y="890588"/>
                  </a:cubicBezTo>
                  <a:lnTo>
                    <a:pt x="0" y="157163"/>
                  </a:lnTo>
                  <a:cubicBezTo>
                    <a:pt x="0" y="70364"/>
                    <a:pt x="70364" y="0"/>
                    <a:pt x="157163" y="0"/>
                  </a:cubicBezTo>
                  <a:close/>
                </a:path>
              </a:pathLst>
            </a:custGeom>
            <a:solidFill>
              <a:srgbClr val="FFFFFF"/>
            </a:solidFill>
            <a:ln w="19050" cap="flat">
              <a:solidFill>
                <a:srgbClr val="454545"/>
              </a:solidFill>
              <a:prstDash val="solid"/>
              <a:miter/>
            </a:ln>
          </p:spPr>
          <p:txBody>
            <a:bodyPr rtlCol="0" anchor="ctr"/>
            <a:lstStyle/>
            <a:p>
              <a:endParaRPr lang="en-AU"/>
            </a:p>
          </p:txBody>
        </p:sp>
        <p:sp>
          <p:nvSpPr>
            <p:cNvPr id="17" name="TextBox 16">
              <a:extLst>
                <a:ext uri="{FF2B5EF4-FFF2-40B4-BE49-F238E27FC236}">
                  <a16:creationId xmlns:a16="http://schemas.microsoft.com/office/drawing/2014/main" id="{A4713DFA-09D3-4E7D-B373-FE02F9533DAD}"/>
                </a:ext>
              </a:extLst>
            </p:cNvPr>
            <p:cNvSpPr txBox="1"/>
            <p:nvPr/>
          </p:nvSpPr>
          <p:spPr>
            <a:xfrm>
              <a:off x="5213984" y="4354829"/>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3</a:t>
              </a:r>
            </a:p>
          </p:txBody>
        </p:sp>
        <p:sp>
          <p:nvSpPr>
            <p:cNvPr id="20" name="Freeform: Shape 19">
              <a:extLst>
                <a:ext uri="{FF2B5EF4-FFF2-40B4-BE49-F238E27FC236}">
                  <a16:creationId xmlns:a16="http://schemas.microsoft.com/office/drawing/2014/main" id="{09EC8D32-E8AC-475E-AC28-D0CC4FE99477}"/>
                </a:ext>
              </a:extLst>
            </p:cNvPr>
            <p:cNvSpPr/>
            <p:nvPr/>
          </p:nvSpPr>
          <p:spPr>
            <a:xfrm>
              <a:off x="6188592" y="4616926"/>
              <a:ext cx="567707" cy="567570"/>
            </a:xfrm>
            <a:custGeom>
              <a:avLst/>
              <a:gdLst>
                <a:gd name="connsiteX0" fmla="*/ 69046 w 567707"/>
                <a:gd name="connsiteY0" fmla="*/ 244633 h 567570"/>
                <a:gd name="connsiteX1" fmla="*/ 10086 w 567707"/>
                <a:gd name="connsiteY1" fmla="*/ 220153 h 567570"/>
                <a:gd name="connsiteX2" fmla="*/ 1228 w 567707"/>
                <a:gd name="connsiteY2" fmla="*/ 198722 h 567570"/>
                <a:gd name="connsiteX3" fmla="*/ 23707 w 567707"/>
                <a:gd name="connsiteY3" fmla="*/ 144906 h 567570"/>
                <a:gd name="connsiteX4" fmla="*/ 45138 w 567707"/>
                <a:gd name="connsiteY4" fmla="*/ 136238 h 567570"/>
                <a:gd name="connsiteX5" fmla="*/ 100288 w 567707"/>
                <a:gd name="connsiteY5" fmla="*/ 163956 h 567570"/>
                <a:gd name="connsiteX6" fmla="*/ 158581 w 567707"/>
                <a:gd name="connsiteY6" fmla="*/ 104425 h 567570"/>
                <a:gd name="connsiteX7" fmla="*/ 134387 w 567707"/>
                <a:gd name="connsiteY7" fmla="*/ 45274 h 567570"/>
                <a:gd name="connsiteX8" fmla="*/ 142103 w 567707"/>
                <a:gd name="connsiteY8" fmla="*/ 24700 h 567570"/>
                <a:gd name="connsiteX9" fmla="*/ 197443 w 567707"/>
                <a:gd name="connsiteY9" fmla="*/ 1269 h 567570"/>
                <a:gd name="connsiteX10" fmla="*/ 217731 w 567707"/>
                <a:gd name="connsiteY10" fmla="*/ 8699 h 567570"/>
                <a:gd name="connsiteX11" fmla="*/ 242496 w 567707"/>
                <a:gd name="connsiteY11" fmla="*/ 69373 h 567570"/>
                <a:gd name="connsiteX12" fmla="*/ 321077 w 567707"/>
                <a:gd name="connsiteY12" fmla="*/ 70706 h 567570"/>
                <a:gd name="connsiteX13" fmla="*/ 346033 w 567707"/>
                <a:gd name="connsiteY13" fmla="*/ 9080 h 567570"/>
                <a:gd name="connsiteX14" fmla="*/ 366797 w 567707"/>
                <a:gd name="connsiteY14" fmla="*/ 1269 h 567570"/>
                <a:gd name="connsiteX15" fmla="*/ 421947 w 567707"/>
                <a:gd name="connsiteY15" fmla="*/ 24700 h 567570"/>
                <a:gd name="connsiteX16" fmla="*/ 429758 w 567707"/>
                <a:gd name="connsiteY16" fmla="*/ 44513 h 567570"/>
                <a:gd name="connsiteX17" fmla="*/ 405183 w 567707"/>
                <a:gd name="connsiteY17" fmla="*/ 105187 h 567570"/>
                <a:gd name="connsiteX18" fmla="*/ 462619 w 567707"/>
                <a:gd name="connsiteY18" fmla="*/ 161670 h 567570"/>
                <a:gd name="connsiteX19" fmla="*/ 522055 w 567707"/>
                <a:gd name="connsiteY19" fmla="*/ 137476 h 567570"/>
                <a:gd name="connsiteX20" fmla="*/ 542915 w 567707"/>
                <a:gd name="connsiteY20" fmla="*/ 146525 h 567570"/>
                <a:gd name="connsiteX21" fmla="*/ 566156 w 567707"/>
                <a:gd name="connsiteY21" fmla="*/ 201580 h 567570"/>
                <a:gd name="connsiteX22" fmla="*/ 557869 w 567707"/>
                <a:gd name="connsiteY22" fmla="*/ 221106 h 567570"/>
                <a:gd name="connsiteX23" fmla="*/ 497576 w 567707"/>
                <a:gd name="connsiteY23" fmla="*/ 245585 h 567570"/>
                <a:gd name="connsiteX24" fmla="*/ 497480 w 567707"/>
                <a:gd name="connsiteY24" fmla="*/ 324928 h 567570"/>
                <a:gd name="connsiteX25" fmla="*/ 557774 w 567707"/>
                <a:gd name="connsiteY25" fmla="*/ 349313 h 567570"/>
                <a:gd name="connsiteX26" fmla="*/ 566918 w 567707"/>
                <a:gd name="connsiteY26" fmla="*/ 369506 h 567570"/>
                <a:gd name="connsiteX27" fmla="*/ 545105 w 567707"/>
                <a:gd name="connsiteY27" fmla="*/ 421131 h 567570"/>
                <a:gd name="connsiteX28" fmla="*/ 526055 w 567707"/>
                <a:gd name="connsiteY28" fmla="*/ 429037 h 567570"/>
                <a:gd name="connsiteX29" fmla="*/ 465191 w 567707"/>
                <a:gd name="connsiteY29" fmla="*/ 404462 h 567570"/>
                <a:gd name="connsiteX30" fmla="*/ 406612 w 567707"/>
                <a:gd name="connsiteY30" fmla="*/ 462660 h 567570"/>
                <a:gd name="connsiteX31" fmla="*/ 430710 w 567707"/>
                <a:gd name="connsiteY31" fmla="*/ 522096 h 567570"/>
                <a:gd name="connsiteX32" fmla="*/ 424043 w 567707"/>
                <a:gd name="connsiteY32" fmla="*/ 542575 h 567570"/>
                <a:gd name="connsiteX33" fmla="*/ 365464 w 567707"/>
                <a:gd name="connsiteY33" fmla="*/ 567054 h 567570"/>
                <a:gd name="connsiteX34" fmla="*/ 347176 w 567707"/>
                <a:gd name="connsiteY34" fmla="*/ 557910 h 567570"/>
                <a:gd name="connsiteX35" fmla="*/ 322506 w 567707"/>
                <a:gd name="connsiteY35" fmla="*/ 497045 h 567570"/>
                <a:gd name="connsiteX36" fmla="*/ 244115 w 567707"/>
                <a:gd name="connsiteY36" fmla="*/ 497712 h 567570"/>
                <a:gd name="connsiteX37" fmla="*/ 219731 w 567707"/>
                <a:gd name="connsiteY37" fmla="*/ 557719 h 567570"/>
                <a:gd name="connsiteX38" fmla="*/ 200586 w 567707"/>
                <a:gd name="connsiteY38" fmla="*/ 566768 h 567570"/>
                <a:gd name="connsiteX39" fmla="*/ 143531 w 567707"/>
                <a:gd name="connsiteY39" fmla="*/ 543051 h 567570"/>
                <a:gd name="connsiteX40" fmla="*/ 136959 w 567707"/>
                <a:gd name="connsiteY40" fmla="*/ 520572 h 567570"/>
                <a:gd name="connsiteX41" fmla="*/ 164010 w 567707"/>
                <a:gd name="connsiteY41" fmla="*/ 466470 h 567570"/>
                <a:gd name="connsiteX42" fmla="*/ 104384 w 567707"/>
                <a:gd name="connsiteY42" fmla="*/ 408749 h 567570"/>
                <a:gd name="connsiteX43" fmla="*/ 46281 w 567707"/>
                <a:gd name="connsiteY43" fmla="*/ 432656 h 567570"/>
                <a:gd name="connsiteX44" fmla="*/ 24374 w 567707"/>
                <a:gd name="connsiteY44" fmla="*/ 425322 h 567570"/>
                <a:gd name="connsiteX45" fmla="*/ 1133 w 567707"/>
                <a:gd name="connsiteY45" fmla="*/ 369601 h 567570"/>
                <a:gd name="connsiteX46" fmla="*/ 9134 w 567707"/>
                <a:gd name="connsiteY46" fmla="*/ 349313 h 567570"/>
                <a:gd name="connsiteX47" fmla="*/ 69332 w 567707"/>
                <a:gd name="connsiteY47" fmla="*/ 323214 h 567570"/>
                <a:gd name="connsiteX48" fmla="*/ 69046 w 567707"/>
                <a:gd name="connsiteY48" fmla="*/ 244633 h 567570"/>
                <a:gd name="connsiteX49" fmla="*/ 134101 w 567707"/>
                <a:gd name="connsiteY49" fmla="*/ 282638 h 567570"/>
                <a:gd name="connsiteX50" fmla="*/ 284882 w 567707"/>
                <a:gd name="connsiteY50" fmla="*/ 432847 h 567570"/>
                <a:gd name="connsiteX51" fmla="*/ 432710 w 567707"/>
                <a:gd name="connsiteY51" fmla="*/ 284066 h 567570"/>
                <a:gd name="connsiteX52" fmla="*/ 285359 w 567707"/>
                <a:gd name="connsiteY52" fmla="*/ 133952 h 567570"/>
                <a:gd name="connsiteX53" fmla="*/ 134101 w 567707"/>
                <a:gd name="connsiteY53" fmla="*/ 282638 h 56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70">
                  <a:moveTo>
                    <a:pt x="69046" y="244633"/>
                  </a:moveTo>
                  <a:lnTo>
                    <a:pt x="10086" y="220153"/>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80"/>
                  </a:lnTo>
                  <a:cubicBezTo>
                    <a:pt x="351367" y="602"/>
                    <a:pt x="358415" y="-1779"/>
                    <a:pt x="366797" y="1269"/>
                  </a:cubicBezTo>
                  <a:lnTo>
                    <a:pt x="421947" y="24700"/>
                  </a:lnTo>
                  <a:cubicBezTo>
                    <a:pt x="431091" y="30416"/>
                    <a:pt x="431948" y="37274"/>
                    <a:pt x="429758" y="44513"/>
                  </a:cubicBezTo>
                  <a:lnTo>
                    <a:pt x="405183" y="105187"/>
                  </a:lnTo>
                  <a:cubicBezTo>
                    <a:pt x="426805" y="122427"/>
                    <a:pt x="446617" y="140906"/>
                    <a:pt x="462619" y="161670"/>
                  </a:cubicBezTo>
                  <a:lnTo>
                    <a:pt x="522055" y="137476"/>
                  </a:lnTo>
                  <a:cubicBezTo>
                    <a:pt x="532628" y="134524"/>
                    <a:pt x="539009" y="138619"/>
                    <a:pt x="542915" y="146525"/>
                  </a:cubicBezTo>
                  <a:lnTo>
                    <a:pt x="566156" y="201580"/>
                  </a:lnTo>
                  <a:cubicBezTo>
                    <a:pt x="567680" y="209771"/>
                    <a:pt x="565965" y="216629"/>
                    <a:pt x="557869" y="221106"/>
                  </a:cubicBezTo>
                  <a:lnTo>
                    <a:pt x="497576" y="245585"/>
                  </a:lnTo>
                  <a:cubicBezTo>
                    <a:pt x="500433" y="269207"/>
                    <a:pt x="500147" y="298735"/>
                    <a:pt x="497480" y="324928"/>
                  </a:cubicBezTo>
                  <a:lnTo>
                    <a:pt x="557774" y="349313"/>
                  </a:lnTo>
                  <a:cubicBezTo>
                    <a:pt x="565965" y="354361"/>
                    <a:pt x="569394" y="360933"/>
                    <a:pt x="566918" y="369506"/>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19"/>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9"/>
                  </a:cubicBezTo>
                  <a:lnTo>
                    <a:pt x="46281" y="432656"/>
                  </a:lnTo>
                  <a:cubicBezTo>
                    <a:pt x="37042" y="435990"/>
                    <a:pt x="29612" y="433704"/>
                    <a:pt x="24374" y="425322"/>
                  </a:cubicBezTo>
                  <a:lnTo>
                    <a:pt x="1133" y="369601"/>
                  </a:lnTo>
                  <a:cubicBezTo>
                    <a:pt x="-1344" y="362266"/>
                    <a:pt x="561" y="353503"/>
                    <a:pt x="9134" y="349313"/>
                  </a:cubicBezTo>
                  <a:lnTo>
                    <a:pt x="69332" y="323214"/>
                  </a:lnTo>
                  <a:cubicBezTo>
                    <a:pt x="66950" y="297020"/>
                    <a:pt x="66665" y="270826"/>
                    <a:pt x="69046" y="244633"/>
                  </a:cubicBezTo>
                  <a:close/>
                  <a:moveTo>
                    <a:pt x="134101" y="282638"/>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4"/>
                    <a:pt x="134101" y="282638"/>
                  </a:cubicBezTo>
                  <a:close/>
                </a:path>
              </a:pathLst>
            </a:custGeom>
            <a:solidFill>
              <a:srgbClr val="505050"/>
            </a:solidFill>
            <a:ln w="9525" cap="flat">
              <a:noFill/>
              <a:prstDash val="solid"/>
              <a:miter/>
            </a:ln>
          </p:spPr>
          <p:txBody>
            <a:bodyPr rtlCol="0" anchor="ctr"/>
            <a:lstStyle/>
            <a:p>
              <a:endParaRPr lang="en-AU"/>
            </a:p>
          </p:txBody>
        </p:sp>
        <p:sp>
          <p:nvSpPr>
            <p:cNvPr id="21" name="Freeform: Shape 20">
              <a:extLst>
                <a:ext uri="{FF2B5EF4-FFF2-40B4-BE49-F238E27FC236}">
                  <a16:creationId xmlns:a16="http://schemas.microsoft.com/office/drawing/2014/main" id="{ADEB44FC-6787-419E-8C82-E4B822562A8A}"/>
                </a:ext>
              </a:extLst>
            </p:cNvPr>
            <p:cNvSpPr/>
            <p:nvPr/>
          </p:nvSpPr>
          <p:spPr>
            <a:xfrm>
              <a:off x="4281487" y="1995487"/>
              <a:ext cx="808672" cy="904875"/>
            </a:xfrm>
            <a:custGeom>
              <a:avLst/>
              <a:gdLst>
                <a:gd name="connsiteX0" fmla="*/ 0 w 808672"/>
                <a:gd name="connsiteY0" fmla="*/ 904875 h 904875"/>
                <a:gd name="connsiteX1" fmla="*/ 808672 w 808672"/>
                <a:gd name="connsiteY1" fmla="*/ 0 h 904875"/>
              </a:gdLst>
              <a:ahLst/>
              <a:cxnLst>
                <a:cxn ang="0">
                  <a:pos x="connsiteX0" y="connsiteY0"/>
                </a:cxn>
                <a:cxn ang="0">
                  <a:pos x="connsiteX1" y="connsiteY1"/>
                </a:cxn>
              </a:cxnLst>
              <a:rect l="l" t="t" r="r" b="b"/>
              <a:pathLst>
                <a:path w="808672" h="904875">
                  <a:moveTo>
                    <a:pt x="0" y="904875"/>
                  </a:moveTo>
                  <a:cubicBezTo>
                    <a:pt x="0" y="301625"/>
                    <a:pt x="269558" y="0"/>
                    <a:pt x="808672" y="0"/>
                  </a:cubicBezTo>
                </a:path>
              </a:pathLst>
            </a:custGeom>
            <a:noFill/>
            <a:ln w="28575" cap="flat">
              <a:solidFill>
                <a:srgbClr val="D79B00"/>
              </a:solidFill>
              <a:prstDash val="solid"/>
              <a:miter/>
            </a:ln>
          </p:spPr>
          <p:txBody>
            <a:bodyPr rtlCol="0" anchor="ctr"/>
            <a:lstStyle/>
            <a:p>
              <a:endParaRPr lang="en-AU"/>
            </a:p>
          </p:txBody>
        </p:sp>
        <p:sp>
          <p:nvSpPr>
            <p:cNvPr id="22" name="Freeform: Shape 21">
              <a:extLst>
                <a:ext uri="{FF2B5EF4-FFF2-40B4-BE49-F238E27FC236}">
                  <a16:creationId xmlns:a16="http://schemas.microsoft.com/office/drawing/2014/main" id="{6CD9C1F6-D3FE-451A-833E-8E63C811ECFC}"/>
                </a:ext>
              </a:extLst>
            </p:cNvPr>
            <p:cNvSpPr/>
            <p:nvPr/>
          </p:nvSpPr>
          <p:spPr>
            <a:xfrm>
              <a:off x="5068728" y="1952624"/>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23" name="Freeform: Shape 22">
              <a:extLst>
                <a:ext uri="{FF2B5EF4-FFF2-40B4-BE49-F238E27FC236}">
                  <a16:creationId xmlns:a16="http://schemas.microsoft.com/office/drawing/2014/main" id="{A51B8D1A-2992-4CF2-927C-3E5A2817663B}"/>
                </a:ext>
              </a:extLst>
            </p:cNvPr>
            <p:cNvSpPr/>
            <p:nvPr/>
          </p:nvSpPr>
          <p:spPr>
            <a:xfrm>
              <a:off x="4281487" y="4044314"/>
              <a:ext cx="904875" cy="808672"/>
            </a:xfrm>
            <a:custGeom>
              <a:avLst/>
              <a:gdLst>
                <a:gd name="connsiteX0" fmla="*/ 904875 w 904875"/>
                <a:gd name="connsiteY0" fmla="*/ 808672 h 808672"/>
                <a:gd name="connsiteX1" fmla="*/ 0 w 904875"/>
                <a:gd name="connsiteY1" fmla="*/ 0 h 808672"/>
              </a:gdLst>
              <a:ahLst/>
              <a:cxnLst>
                <a:cxn ang="0">
                  <a:pos x="connsiteX0" y="connsiteY0"/>
                </a:cxn>
                <a:cxn ang="0">
                  <a:pos x="connsiteX1" y="connsiteY1"/>
                </a:cxn>
              </a:cxnLst>
              <a:rect l="l" t="t" r="r" b="b"/>
              <a:pathLst>
                <a:path w="904875" h="808672">
                  <a:moveTo>
                    <a:pt x="904875" y="808672"/>
                  </a:moveTo>
                  <a:cubicBezTo>
                    <a:pt x="301628" y="808672"/>
                    <a:pt x="0" y="539115"/>
                    <a:pt x="0" y="0"/>
                  </a:cubicBezTo>
                </a:path>
              </a:pathLst>
            </a:custGeom>
            <a:noFill/>
            <a:ln w="28575" cap="flat">
              <a:solidFill>
                <a:srgbClr val="D79B00"/>
              </a:solidFill>
              <a:prstDash val="solid"/>
              <a:miter/>
            </a:ln>
          </p:spPr>
          <p:txBody>
            <a:bodyPr rtlCol="0" anchor="ctr"/>
            <a:lstStyle/>
            <a:p>
              <a:endParaRPr lang="en-AU"/>
            </a:p>
          </p:txBody>
        </p:sp>
        <p:sp>
          <p:nvSpPr>
            <p:cNvPr id="24" name="Freeform: Shape 23">
              <a:extLst>
                <a:ext uri="{FF2B5EF4-FFF2-40B4-BE49-F238E27FC236}">
                  <a16:creationId xmlns:a16="http://schemas.microsoft.com/office/drawing/2014/main" id="{CC009945-B085-4831-BBC6-B3C1B45E89EF}"/>
                </a:ext>
              </a:extLst>
            </p:cNvPr>
            <p:cNvSpPr/>
            <p:nvPr/>
          </p:nvSpPr>
          <p:spPr>
            <a:xfrm>
              <a:off x="4238624" y="3980020"/>
              <a:ext cx="85725" cy="85725"/>
            </a:xfrm>
            <a:custGeom>
              <a:avLst/>
              <a:gdLst>
                <a:gd name="connsiteX0" fmla="*/ 42863 w 85725"/>
                <a:gd name="connsiteY0" fmla="*/ 0 h 85725"/>
                <a:gd name="connsiteX1" fmla="*/ 85725 w 85725"/>
                <a:gd name="connsiteY1" fmla="*/ 85725 h 85725"/>
                <a:gd name="connsiteX2" fmla="*/ 42863 w 85725"/>
                <a:gd name="connsiteY2" fmla="*/ 64294 h 85725"/>
                <a:gd name="connsiteX3" fmla="*/ 0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0"/>
                  </a:moveTo>
                  <a:lnTo>
                    <a:pt x="85725" y="85725"/>
                  </a:lnTo>
                  <a:lnTo>
                    <a:pt x="42863" y="64294"/>
                  </a:lnTo>
                  <a:lnTo>
                    <a:pt x="0" y="85725"/>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25" name="Freeform: Shape 24">
              <a:extLst>
                <a:ext uri="{FF2B5EF4-FFF2-40B4-BE49-F238E27FC236}">
                  <a16:creationId xmlns:a16="http://schemas.microsoft.com/office/drawing/2014/main" id="{A04F750C-5724-44A7-83DC-297536ADF2F2}"/>
                </a:ext>
              </a:extLst>
            </p:cNvPr>
            <p:cNvSpPr/>
            <p:nvPr/>
          </p:nvSpPr>
          <p:spPr>
            <a:xfrm>
              <a:off x="6996112" y="1995487"/>
              <a:ext cx="914400" cy="808672"/>
            </a:xfrm>
            <a:custGeom>
              <a:avLst/>
              <a:gdLst>
                <a:gd name="connsiteX0" fmla="*/ 0 w 914400"/>
                <a:gd name="connsiteY0" fmla="*/ 0 h 808672"/>
                <a:gd name="connsiteX1" fmla="*/ 914400 w 914400"/>
                <a:gd name="connsiteY1" fmla="*/ 808672 h 808672"/>
              </a:gdLst>
              <a:ahLst/>
              <a:cxnLst>
                <a:cxn ang="0">
                  <a:pos x="connsiteX0" y="connsiteY0"/>
                </a:cxn>
                <a:cxn ang="0">
                  <a:pos x="connsiteX1" y="connsiteY1"/>
                </a:cxn>
              </a:cxnLst>
              <a:rect l="l" t="t" r="r" b="b"/>
              <a:pathLst>
                <a:path w="914400" h="808672">
                  <a:moveTo>
                    <a:pt x="0" y="0"/>
                  </a:moveTo>
                  <a:cubicBezTo>
                    <a:pt x="609600" y="0"/>
                    <a:pt x="914400" y="269558"/>
                    <a:pt x="914400" y="808672"/>
                  </a:cubicBezTo>
                </a:path>
              </a:pathLst>
            </a:custGeom>
            <a:noFill/>
            <a:ln w="28575" cap="flat">
              <a:solidFill>
                <a:srgbClr val="D79B00"/>
              </a:solidFill>
              <a:prstDash val="solid"/>
              <a:miter/>
            </a:ln>
          </p:spPr>
          <p:txBody>
            <a:bodyPr rtlCol="0" anchor="ctr"/>
            <a:lstStyle/>
            <a:p>
              <a:endParaRPr lang="en-AU"/>
            </a:p>
          </p:txBody>
        </p:sp>
        <p:sp>
          <p:nvSpPr>
            <p:cNvPr id="26" name="Freeform: Shape 25">
              <a:extLst>
                <a:ext uri="{FF2B5EF4-FFF2-40B4-BE49-F238E27FC236}">
                  <a16:creationId xmlns:a16="http://schemas.microsoft.com/office/drawing/2014/main" id="{9A05D80C-411E-4DFA-B689-B309021DD161}"/>
                </a:ext>
              </a:extLst>
            </p:cNvPr>
            <p:cNvSpPr/>
            <p:nvPr/>
          </p:nvSpPr>
          <p:spPr>
            <a:xfrm>
              <a:off x="7867649" y="2782728"/>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27" name="Freeform: Shape 26">
              <a:extLst>
                <a:ext uri="{FF2B5EF4-FFF2-40B4-BE49-F238E27FC236}">
                  <a16:creationId xmlns:a16="http://schemas.microsoft.com/office/drawing/2014/main" id="{9611931E-2696-404D-AE16-1B0F46A89D05}"/>
                </a:ext>
              </a:extLst>
            </p:cNvPr>
            <p:cNvSpPr/>
            <p:nvPr/>
          </p:nvSpPr>
          <p:spPr>
            <a:xfrm>
              <a:off x="7092314" y="3948112"/>
              <a:ext cx="818197" cy="904875"/>
            </a:xfrm>
            <a:custGeom>
              <a:avLst/>
              <a:gdLst>
                <a:gd name="connsiteX0" fmla="*/ 818197 w 818197"/>
                <a:gd name="connsiteY0" fmla="*/ 0 h 904875"/>
                <a:gd name="connsiteX1" fmla="*/ 0 w 818197"/>
                <a:gd name="connsiteY1" fmla="*/ 904875 h 904875"/>
              </a:gdLst>
              <a:ahLst/>
              <a:cxnLst>
                <a:cxn ang="0">
                  <a:pos x="connsiteX0" y="connsiteY0"/>
                </a:cxn>
                <a:cxn ang="0">
                  <a:pos x="connsiteX1" y="connsiteY1"/>
                </a:cxn>
              </a:cxnLst>
              <a:rect l="l" t="t" r="r" b="b"/>
              <a:pathLst>
                <a:path w="818197" h="904875">
                  <a:moveTo>
                    <a:pt x="818197" y="0"/>
                  </a:moveTo>
                  <a:cubicBezTo>
                    <a:pt x="818197" y="603247"/>
                    <a:pt x="545468" y="904875"/>
                    <a:pt x="0" y="904875"/>
                  </a:cubicBezTo>
                </a:path>
              </a:pathLst>
            </a:custGeom>
            <a:noFill/>
            <a:ln w="28575" cap="flat">
              <a:solidFill>
                <a:srgbClr val="D79B00"/>
              </a:solidFill>
              <a:prstDash val="solid"/>
              <a:miter/>
            </a:ln>
          </p:spPr>
          <p:txBody>
            <a:bodyPr rtlCol="0" anchor="ctr"/>
            <a:lstStyle/>
            <a:p>
              <a:endParaRPr lang="en-AU"/>
            </a:p>
          </p:txBody>
        </p:sp>
        <p:sp>
          <p:nvSpPr>
            <p:cNvPr id="28" name="Freeform: Shape 27">
              <a:extLst>
                <a:ext uri="{FF2B5EF4-FFF2-40B4-BE49-F238E27FC236}">
                  <a16:creationId xmlns:a16="http://schemas.microsoft.com/office/drawing/2014/main" id="{D5112199-2242-4B5F-83C9-06DB6B648D09}"/>
                </a:ext>
              </a:extLst>
            </p:cNvPr>
            <p:cNvSpPr/>
            <p:nvPr/>
          </p:nvSpPr>
          <p:spPr>
            <a:xfrm>
              <a:off x="7028020" y="4810124"/>
              <a:ext cx="85725" cy="85725"/>
            </a:xfrm>
            <a:custGeom>
              <a:avLst/>
              <a:gdLst>
                <a:gd name="connsiteX0" fmla="*/ 0 w 85725"/>
                <a:gd name="connsiteY0" fmla="*/ 42863 h 85725"/>
                <a:gd name="connsiteX1" fmla="*/ 85725 w 85725"/>
                <a:gd name="connsiteY1" fmla="*/ 0 h 85725"/>
                <a:gd name="connsiteX2" fmla="*/ 64294 w 85725"/>
                <a:gd name="connsiteY2" fmla="*/ 42863 h 85725"/>
                <a:gd name="connsiteX3" fmla="*/ 85725 w 85725"/>
                <a:gd name="connsiteY3" fmla="*/ 85725 h 85725"/>
              </a:gdLst>
              <a:ahLst/>
              <a:cxnLst>
                <a:cxn ang="0">
                  <a:pos x="connsiteX0" y="connsiteY0"/>
                </a:cxn>
                <a:cxn ang="0">
                  <a:pos x="connsiteX1" y="connsiteY1"/>
                </a:cxn>
                <a:cxn ang="0">
                  <a:pos x="connsiteX2" y="connsiteY2"/>
                </a:cxn>
                <a:cxn ang="0">
                  <a:pos x="connsiteX3" y="connsiteY3"/>
                </a:cxn>
              </a:cxnLst>
              <a:rect l="l" t="t" r="r" b="b"/>
              <a:pathLst>
                <a:path w="85725" h="85725">
                  <a:moveTo>
                    <a:pt x="0" y="42863"/>
                  </a:moveTo>
                  <a:lnTo>
                    <a:pt x="85725" y="0"/>
                  </a:lnTo>
                  <a:lnTo>
                    <a:pt x="64294" y="42863"/>
                  </a:lnTo>
                  <a:lnTo>
                    <a:pt x="85725" y="85725"/>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29" name="Freeform: Shape 28">
              <a:extLst>
                <a:ext uri="{FF2B5EF4-FFF2-40B4-BE49-F238E27FC236}">
                  <a16:creationId xmlns:a16="http://schemas.microsoft.com/office/drawing/2014/main" id="{46FF7001-DE82-47BE-B658-63BD50E9A5A8}"/>
                </a:ext>
              </a:extLst>
            </p:cNvPr>
            <p:cNvSpPr/>
            <p:nvPr/>
          </p:nvSpPr>
          <p:spPr>
            <a:xfrm rot="10800000">
              <a:off x="7005637" y="2900362"/>
              <a:ext cx="1809750" cy="1047750"/>
            </a:xfrm>
            <a:custGeom>
              <a:avLst/>
              <a:gdLst>
                <a:gd name="connsiteX0" fmla="*/ 1652588 w 1809750"/>
                <a:gd name="connsiteY0" fmla="*/ 0 h 1047750"/>
                <a:gd name="connsiteX1" fmla="*/ 1809750 w 1809750"/>
                <a:gd name="connsiteY1" fmla="*/ 157163 h 1047750"/>
                <a:gd name="connsiteX2" fmla="*/ 1809750 w 1809750"/>
                <a:gd name="connsiteY2" fmla="*/ 890588 h 1047750"/>
                <a:gd name="connsiteX3" fmla="*/ 1652588 w 1809750"/>
                <a:gd name="connsiteY3" fmla="*/ 1047750 h 1047750"/>
                <a:gd name="connsiteX4" fmla="*/ 157163 w 1809750"/>
                <a:gd name="connsiteY4" fmla="*/ 1047750 h 1047750"/>
                <a:gd name="connsiteX5" fmla="*/ 0 w 1809750"/>
                <a:gd name="connsiteY5" fmla="*/ 890588 h 1047750"/>
                <a:gd name="connsiteX6" fmla="*/ 0 w 1809750"/>
                <a:gd name="connsiteY6" fmla="*/ 157163 h 1047750"/>
                <a:gd name="connsiteX7" fmla="*/ 157163 w 1809750"/>
                <a:gd name="connsiteY7" fmla="*/ 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750" h="1047750">
                  <a:moveTo>
                    <a:pt x="1652588" y="0"/>
                  </a:moveTo>
                  <a:cubicBezTo>
                    <a:pt x="1739386" y="0"/>
                    <a:pt x="1809750" y="70364"/>
                    <a:pt x="1809750" y="157163"/>
                  </a:cubicBezTo>
                  <a:lnTo>
                    <a:pt x="1809750" y="890588"/>
                  </a:lnTo>
                  <a:cubicBezTo>
                    <a:pt x="1809750" y="977386"/>
                    <a:pt x="1739386" y="1047750"/>
                    <a:pt x="1652588" y="1047750"/>
                  </a:cubicBezTo>
                  <a:lnTo>
                    <a:pt x="157163" y="1047750"/>
                  </a:lnTo>
                  <a:cubicBezTo>
                    <a:pt x="70364" y="1047750"/>
                    <a:pt x="0" y="977386"/>
                    <a:pt x="0" y="890588"/>
                  </a:cubicBezTo>
                  <a:lnTo>
                    <a:pt x="0" y="157163"/>
                  </a:lnTo>
                  <a:cubicBezTo>
                    <a:pt x="0" y="70364"/>
                    <a:pt x="70364" y="0"/>
                    <a:pt x="157163" y="0"/>
                  </a:cubicBezTo>
                  <a:close/>
                </a:path>
              </a:pathLst>
            </a:custGeom>
            <a:solidFill>
              <a:srgbClr val="FFFFFF"/>
            </a:solidFill>
            <a:ln w="19050" cap="flat">
              <a:solidFill>
                <a:srgbClr val="454545"/>
              </a:solidFill>
              <a:prstDash val="solid"/>
              <a:miter/>
            </a:ln>
          </p:spPr>
          <p:txBody>
            <a:bodyPr rtlCol="0" anchor="ctr"/>
            <a:lstStyle/>
            <a:p>
              <a:endParaRPr lang="en-AU"/>
            </a:p>
          </p:txBody>
        </p:sp>
        <p:sp>
          <p:nvSpPr>
            <p:cNvPr id="30" name="TextBox 29">
              <a:extLst>
                <a:ext uri="{FF2B5EF4-FFF2-40B4-BE49-F238E27FC236}">
                  <a16:creationId xmlns:a16="http://schemas.microsoft.com/office/drawing/2014/main" id="{4113611C-4611-46FE-ABEA-472E2C2A65A4}"/>
                </a:ext>
              </a:extLst>
            </p:cNvPr>
            <p:cNvSpPr txBox="1"/>
            <p:nvPr/>
          </p:nvSpPr>
          <p:spPr>
            <a:xfrm>
              <a:off x="7033259" y="2926079"/>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2</a:t>
              </a:r>
            </a:p>
          </p:txBody>
        </p:sp>
        <p:sp>
          <p:nvSpPr>
            <p:cNvPr id="33" name="Freeform: Shape 32">
              <a:extLst>
                <a:ext uri="{FF2B5EF4-FFF2-40B4-BE49-F238E27FC236}">
                  <a16:creationId xmlns:a16="http://schemas.microsoft.com/office/drawing/2014/main" id="{DE6A1706-7D50-4DD0-A430-73C112CAC1D0}"/>
                </a:ext>
              </a:extLst>
            </p:cNvPr>
            <p:cNvSpPr/>
            <p:nvPr/>
          </p:nvSpPr>
          <p:spPr>
            <a:xfrm rot="10800000">
              <a:off x="8007448" y="3187977"/>
              <a:ext cx="567707" cy="567569"/>
            </a:xfrm>
            <a:custGeom>
              <a:avLst/>
              <a:gdLst>
                <a:gd name="connsiteX0" fmla="*/ 69046 w 567707"/>
                <a:gd name="connsiteY0" fmla="*/ 244633 h 567569"/>
                <a:gd name="connsiteX1" fmla="*/ 10086 w 567707"/>
                <a:gd name="connsiteY1" fmla="*/ 220153 h 567569"/>
                <a:gd name="connsiteX2" fmla="*/ 1228 w 567707"/>
                <a:gd name="connsiteY2" fmla="*/ 198722 h 567569"/>
                <a:gd name="connsiteX3" fmla="*/ 23707 w 567707"/>
                <a:gd name="connsiteY3" fmla="*/ 144906 h 567569"/>
                <a:gd name="connsiteX4" fmla="*/ 45138 w 567707"/>
                <a:gd name="connsiteY4" fmla="*/ 136238 h 567569"/>
                <a:gd name="connsiteX5" fmla="*/ 100288 w 567707"/>
                <a:gd name="connsiteY5" fmla="*/ 163956 h 567569"/>
                <a:gd name="connsiteX6" fmla="*/ 158581 w 567707"/>
                <a:gd name="connsiteY6" fmla="*/ 104425 h 567569"/>
                <a:gd name="connsiteX7" fmla="*/ 134387 w 567707"/>
                <a:gd name="connsiteY7" fmla="*/ 45274 h 567569"/>
                <a:gd name="connsiteX8" fmla="*/ 142103 w 567707"/>
                <a:gd name="connsiteY8" fmla="*/ 24700 h 567569"/>
                <a:gd name="connsiteX9" fmla="*/ 197443 w 567707"/>
                <a:gd name="connsiteY9" fmla="*/ 1269 h 567569"/>
                <a:gd name="connsiteX10" fmla="*/ 217731 w 567707"/>
                <a:gd name="connsiteY10" fmla="*/ 8699 h 567569"/>
                <a:gd name="connsiteX11" fmla="*/ 242496 w 567707"/>
                <a:gd name="connsiteY11" fmla="*/ 69373 h 567569"/>
                <a:gd name="connsiteX12" fmla="*/ 321077 w 567707"/>
                <a:gd name="connsiteY12" fmla="*/ 70706 h 567569"/>
                <a:gd name="connsiteX13" fmla="*/ 346033 w 567707"/>
                <a:gd name="connsiteY13" fmla="*/ 9079 h 567569"/>
                <a:gd name="connsiteX14" fmla="*/ 366797 w 567707"/>
                <a:gd name="connsiteY14" fmla="*/ 1269 h 567569"/>
                <a:gd name="connsiteX15" fmla="*/ 421947 w 567707"/>
                <a:gd name="connsiteY15" fmla="*/ 24700 h 567569"/>
                <a:gd name="connsiteX16" fmla="*/ 429758 w 567707"/>
                <a:gd name="connsiteY16" fmla="*/ 44512 h 567569"/>
                <a:gd name="connsiteX17" fmla="*/ 405183 w 567707"/>
                <a:gd name="connsiteY17" fmla="*/ 105187 h 567569"/>
                <a:gd name="connsiteX18" fmla="*/ 462619 w 567707"/>
                <a:gd name="connsiteY18" fmla="*/ 161670 h 567569"/>
                <a:gd name="connsiteX19" fmla="*/ 522055 w 567707"/>
                <a:gd name="connsiteY19" fmla="*/ 137476 h 567569"/>
                <a:gd name="connsiteX20" fmla="*/ 542914 w 567707"/>
                <a:gd name="connsiteY20" fmla="*/ 146525 h 567569"/>
                <a:gd name="connsiteX21" fmla="*/ 566155 w 567707"/>
                <a:gd name="connsiteY21" fmla="*/ 201580 h 567569"/>
                <a:gd name="connsiteX22" fmla="*/ 557869 w 567707"/>
                <a:gd name="connsiteY22" fmla="*/ 221106 h 567569"/>
                <a:gd name="connsiteX23" fmla="*/ 497576 w 567707"/>
                <a:gd name="connsiteY23" fmla="*/ 245585 h 567569"/>
                <a:gd name="connsiteX24" fmla="*/ 497480 w 567707"/>
                <a:gd name="connsiteY24" fmla="*/ 324928 h 567569"/>
                <a:gd name="connsiteX25" fmla="*/ 557774 w 567707"/>
                <a:gd name="connsiteY25" fmla="*/ 349312 h 567569"/>
                <a:gd name="connsiteX26" fmla="*/ 566917 w 567707"/>
                <a:gd name="connsiteY26" fmla="*/ 369505 h 567569"/>
                <a:gd name="connsiteX27" fmla="*/ 545105 w 567707"/>
                <a:gd name="connsiteY27" fmla="*/ 421131 h 567569"/>
                <a:gd name="connsiteX28" fmla="*/ 526055 w 567707"/>
                <a:gd name="connsiteY28" fmla="*/ 429037 h 567569"/>
                <a:gd name="connsiteX29" fmla="*/ 465191 w 567707"/>
                <a:gd name="connsiteY29" fmla="*/ 404462 h 567569"/>
                <a:gd name="connsiteX30" fmla="*/ 406612 w 567707"/>
                <a:gd name="connsiteY30" fmla="*/ 462660 h 567569"/>
                <a:gd name="connsiteX31" fmla="*/ 430710 w 567707"/>
                <a:gd name="connsiteY31" fmla="*/ 522096 h 567569"/>
                <a:gd name="connsiteX32" fmla="*/ 424042 w 567707"/>
                <a:gd name="connsiteY32" fmla="*/ 542575 h 567569"/>
                <a:gd name="connsiteX33" fmla="*/ 365464 w 567707"/>
                <a:gd name="connsiteY33" fmla="*/ 567054 h 567569"/>
                <a:gd name="connsiteX34" fmla="*/ 347176 w 567707"/>
                <a:gd name="connsiteY34" fmla="*/ 557910 h 567569"/>
                <a:gd name="connsiteX35" fmla="*/ 322506 w 567707"/>
                <a:gd name="connsiteY35" fmla="*/ 497045 h 567569"/>
                <a:gd name="connsiteX36" fmla="*/ 244115 w 567707"/>
                <a:gd name="connsiteY36" fmla="*/ 497712 h 567569"/>
                <a:gd name="connsiteX37" fmla="*/ 219731 w 567707"/>
                <a:gd name="connsiteY37" fmla="*/ 557720 h 567569"/>
                <a:gd name="connsiteX38" fmla="*/ 200586 w 567707"/>
                <a:gd name="connsiteY38" fmla="*/ 566768 h 567569"/>
                <a:gd name="connsiteX39" fmla="*/ 143531 w 567707"/>
                <a:gd name="connsiteY39" fmla="*/ 543051 h 567569"/>
                <a:gd name="connsiteX40" fmla="*/ 136959 w 567707"/>
                <a:gd name="connsiteY40" fmla="*/ 520572 h 567569"/>
                <a:gd name="connsiteX41" fmla="*/ 164010 w 567707"/>
                <a:gd name="connsiteY41" fmla="*/ 466470 h 567569"/>
                <a:gd name="connsiteX42" fmla="*/ 104383 w 567707"/>
                <a:gd name="connsiteY42" fmla="*/ 408749 h 567569"/>
                <a:gd name="connsiteX43" fmla="*/ 46281 w 567707"/>
                <a:gd name="connsiteY43" fmla="*/ 432656 h 567569"/>
                <a:gd name="connsiteX44" fmla="*/ 24374 w 567707"/>
                <a:gd name="connsiteY44" fmla="*/ 425322 h 567569"/>
                <a:gd name="connsiteX45" fmla="*/ 1133 w 567707"/>
                <a:gd name="connsiteY45" fmla="*/ 369601 h 567569"/>
                <a:gd name="connsiteX46" fmla="*/ 9133 w 567707"/>
                <a:gd name="connsiteY46" fmla="*/ 349312 h 567569"/>
                <a:gd name="connsiteX47" fmla="*/ 69332 w 567707"/>
                <a:gd name="connsiteY47" fmla="*/ 323214 h 567569"/>
                <a:gd name="connsiteX48" fmla="*/ 69046 w 567707"/>
                <a:gd name="connsiteY48" fmla="*/ 244633 h 567569"/>
                <a:gd name="connsiteX49" fmla="*/ 134101 w 567707"/>
                <a:gd name="connsiteY49" fmla="*/ 282637 h 567569"/>
                <a:gd name="connsiteX50" fmla="*/ 284882 w 567707"/>
                <a:gd name="connsiteY50" fmla="*/ 432847 h 567569"/>
                <a:gd name="connsiteX51" fmla="*/ 432711 w 567707"/>
                <a:gd name="connsiteY51" fmla="*/ 284066 h 567569"/>
                <a:gd name="connsiteX52" fmla="*/ 285358 w 567707"/>
                <a:gd name="connsiteY52" fmla="*/ 133952 h 567569"/>
                <a:gd name="connsiteX53" fmla="*/ 134101 w 567707"/>
                <a:gd name="connsiteY53" fmla="*/ 282637 h 5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69">
                  <a:moveTo>
                    <a:pt x="69046" y="244633"/>
                  </a:moveTo>
                  <a:lnTo>
                    <a:pt x="10086" y="220153"/>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5"/>
                    <a:pt x="431948" y="37274"/>
                    <a:pt x="429758" y="44512"/>
                  </a:cubicBezTo>
                  <a:lnTo>
                    <a:pt x="405183" y="105187"/>
                  </a:lnTo>
                  <a:cubicBezTo>
                    <a:pt x="426805" y="122427"/>
                    <a:pt x="446617" y="140905"/>
                    <a:pt x="462619" y="161670"/>
                  </a:cubicBezTo>
                  <a:lnTo>
                    <a:pt x="522055" y="137476"/>
                  </a:lnTo>
                  <a:cubicBezTo>
                    <a:pt x="532628" y="134524"/>
                    <a:pt x="539009" y="138620"/>
                    <a:pt x="542914" y="146525"/>
                  </a:cubicBezTo>
                  <a:lnTo>
                    <a:pt x="566155" y="201580"/>
                  </a:lnTo>
                  <a:cubicBezTo>
                    <a:pt x="567680" y="209771"/>
                    <a:pt x="565965" y="216629"/>
                    <a:pt x="557869" y="221106"/>
                  </a:cubicBezTo>
                  <a:lnTo>
                    <a:pt x="497576" y="245585"/>
                  </a:lnTo>
                  <a:cubicBezTo>
                    <a:pt x="500433" y="269207"/>
                    <a:pt x="500147" y="298735"/>
                    <a:pt x="497480" y="324928"/>
                  </a:cubicBezTo>
                  <a:lnTo>
                    <a:pt x="557774" y="349312"/>
                  </a:lnTo>
                  <a:cubicBezTo>
                    <a:pt x="565965" y="354361"/>
                    <a:pt x="569394" y="360933"/>
                    <a:pt x="566917" y="369505"/>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2" y="542575"/>
                  </a:cubicBezTo>
                  <a:lnTo>
                    <a:pt x="365464" y="567054"/>
                  </a:lnTo>
                  <a:cubicBezTo>
                    <a:pt x="357749" y="568387"/>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0" y="537336"/>
                    <a:pt x="131816" y="530287"/>
                    <a:pt x="136959" y="520572"/>
                  </a:cubicBezTo>
                  <a:lnTo>
                    <a:pt x="164010" y="466470"/>
                  </a:lnTo>
                  <a:cubicBezTo>
                    <a:pt x="140007" y="448468"/>
                    <a:pt x="120100" y="429132"/>
                    <a:pt x="104383" y="408749"/>
                  </a:cubicBezTo>
                  <a:lnTo>
                    <a:pt x="46281" y="432656"/>
                  </a:lnTo>
                  <a:cubicBezTo>
                    <a:pt x="37042" y="435990"/>
                    <a:pt x="29612" y="433704"/>
                    <a:pt x="24374" y="425322"/>
                  </a:cubicBezTo>
                  <a:lnTo>
                    <a:pt x="1133" y="369601"/>
                  </a:lnTo>
                  <a:cubicBezTo>
                    <a:pt x="-1344" y="362266"/>
                    <a:pt x="561" y="353503"/>
                    <a:pt x="9133" y="349312"/>
                  </a:cubicBezTo>
                  <a:lnTo>
                    <a:pt x="69332" y="323214"/>
                  </a:lnTo>
                  <a:cubicBezTo>
                    <a:pt x="66950" y="297020"/>
                    <a:pt x="66665" y="270826"/>
                    <a:pt x="69046" y="244633"/>
                  </a:cubicBezTo>
                  <a:close/>
                  <a:moveTo>
                    <a:pt x="134101" y="282637"/>
                  </a:moveTo>
                  <a:cubicBezTo>
                    <a:pt x="134101" y="375316"/>
                    <a:pt x="210397" y="432847"/>
                    <a:pt x="284882" y="432847"/>
                  </a:cubicBezTo>
                  <a:cubicBezTo>
                    <a:pt x="365845" y="432847"/>
                    <a:pt x="432711" y="364076"/>
                    <a:pt x="432711" y="284066"/>
                  </a:cubicBezTo>
                  <a:cubicBezTo>
                    <a:pt x="432711" y="198246"/>
                    <a:pt x="360702" y="133952"/>
                    <a:pt x="285358" y="133952"/>
                  </a:cubicBezTo>
                  <a:cubicBezTo>
                    <a:pt x="211445" y="133952"/>
                    <a:pt x="134101" y="189674"/>
                    <a:pt x="134101" y="282637"/>
                  </a:cubicBezTo>
                  <a:close/>
                </a:path>
              </a:pathLst>
            </a:custGeom>
            <a:solidFill>
              <a:srgbClr val="505050"/>
            </a:solidFill>
            <a:ln w="9525" cap="flat">
              <a:noFill/>
              <a:prstDash val="solid"/>
              <a:miter/>
            </a:ln>
          </p:spPr>
          <p:txBody>
            <a:bodyPr rtlCol="0" anchor="ctr"/>
            <a:lstStyle/>
            <a:p>
              <a:endParaRPr lang="en-AU"/>
            </a:p>
          </p:txBody>
        </p:sp>
      </p:grpSp>
      <p:sp>
        <p:nvSpPr>
          <p:cNvPr id="35" name="Freeform: Shape 34">
            <a:extLst>
              <a:ext uri="{FF2B5EF4-FFF2-40B4-BE49-F238E27FC236}">
                <a16:creationId xmlns:a16="http://schemas.microsoft.com/office/drawing/2014/main" id="{DFBBF55B-48A7-413E-ABE6-FAB2FD31AD6D}"/>
              </a:ext>
            </a:extLst>
          </p:cNvPr>
          <p:cNvSpPr/>
          <p:nvPr/>
        </p:nvSpPr>
        <p:spPr>
          <a:xfrm>
            <a:off x="8938020" y="2757762"/>
            <a:ext cx="336635" cy="368635"/>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r>
              <a:rPr lang="en-AU" sz="900" dirty="0">
                <a:latin typeface="Helvetica" panose="020B0604020202020204" pitchFamily="34" charset="0"/>
                <a:cs typeface="Helvetica" panose="020B0604020202020204" pitchFamily="34" charset="0"/>
              </a:rPr>
              <a:t>m</a:t>
            </a:r>
            <a:r>
              <a:rPr lang="en-AU" sz="900" i="1" baseline="-25000" dirty="0">
                <a:latin typeface="Helvetica" panose="020B0604020202020204" pitchFamily="34" charset="0"/>
                <a:cs typeface="Helvetica" panose="020B0604020202020204" pitchFamily="34" charset="0"/>
              </a:rPr>
              <a:t>i</a:t>
            </a:r>
          </a:p>
        </p:txBody>
      </p:sp>
      <p:sp>
        <p:nvSpPr>
          <p:cNvPr id="36" name="Freeform: Shape 35">
            <a:extLst>
              <a:ext uri="{FF2B5EF4-FFF2-40B4-BE49-F238E27FC236}">
                <a16:creationId xmlns:a16="http://schemas.microsoft.com/office/drawing/2014/main" id="{41B38232-509D-492B-80E4-0A74A480029E}"/>
              </a:ext>
            </a:extLst>
          </p:cNvPr>
          <p:cNvSpPr/>
          <p:nvPr/>
        </p:nvSpPr>
        <p:spPr>
          <a:xfrm>
            <a:off x="8944317" y="4959945"/>
            <a:ext cx="336635" cy="368635"/>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r>
              <a:rPr lang="en-AU" sz="900" dirty="0">
                <a:latin typeface="Helvetica" panose="020B0604020202020204" pitchFamily="34" charset="0"/>
                <a:cs typeface="Helvetica" panose="020B0604020202020204" pitchFamily="34" charset="0"/>
              </a:rPr>
              <a:t>m</a:t>
            </a:r>
            <a:r>
              <a:rPr lang="en-AU" sz="900" i="1" baseline="-25000" dirty="0">
                <a:latin typeface="Helvetica" panose="020B0604020202020204" pitchFamily="34" charset="0"/>
                <a:cs typeface="Helvetica" panose="020B0604020202020204" pitchFamily="34" charset="0"/>
              </a:rPr>
              <a:t>i</a:t>
            </a:r>
          </a:p>
        </p:txBody>
      </p:sp>
      <p:sp>
        <p:nvSpPr>
          <p:cNvPr id="37" name="Freeform: Shape 36">
            <a:extLst>
              <a:ext uri="{FF2B5EF4-FFF2-40B4-BE49-F238E27FC236}">
                <a16:creationId xmlns:a16="http://schemas.microsoft.com/office/drawing/2014/main" id="{13C58AB6-3455-496E-AD59-705EACAC42DD}"/>
              </a:ext>
            </a:extLst>
          </p:cNvPr>
          <p:cNvSpPr/>
          <p:nvPr/>
        </p:nvSpPr>
        <p:spPr>
          <a:xfrm>
            <a:off x="10242462" y="3852435"/>
            <a:ext cx="336635" cy="368635"/>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r>
              <a:rPr lang="en-AU" sz="900" dirty="0">
                <a:latin typeface="Helvetica" panose="020B0604020202020204" pitchFamily="34" charset="0"/>
                <a:cs typeface="Helvetica" panose="020B0604020202020204" pitchFamily="34" charset="0"/>
              </a:rPr>
              <a:t>m</a:t>
            </a:r>
            <a:r>
              <a:rPr lang="en-AU" sz="900" i="1" baseline="-25000" dirty="0">
                <a:latin typeface="Helvetica" panose="020B0604020202020204" pitchFamily="34" charset="0"/>
                <a:cs typeface="Helvetica" panose="020B0604020202020204" pitchFamily="34" charset="0"/>
              </a:rPr>
              <a:t>i</a:t>
            </a:r>
          </a:p>
        </p:txBody>
      </p:sp>
      <p:sp>
        <p:nvSpPr>
          <p:cNvPr id="41" name="Content Placeholder 38">
            <a:extLst>
              <a:ext uri="{FF2B5EF4-FFF2-40B4-BE49-F238E27FC236}">
                <a16:creationId xmlns:a16="http://schemas.microsoft.com/office/drawing/2014/main" id="{048BE325-7FE3-4262-A961-E71A360FD1E2}"/>
              </a:ext>
            </a:extLst>
          </p:cNvPr>
          <p:cNvSpPr txBox="1">
            <a:spLocks/>
          </p:cNvSpPr>
          <p:nvPr/>
        </p:nvSpPr>
        <p:spPr>
          <a:xfrm>
            <a:off x="803275" y="1304925"/>
            <a:ext cx="10514013" cy="5983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Calibri" panose="020F0502020204030204" pitchFamily="34" charset="0"/>
              <a:buChar char="*"/>
            </a:pPr>
            <a:r>
              <a:rPr lang="en-AU" sz="1600" dirty="0"/>
              <a:t>Horovod’s approach to parallel processing is discussed here. There are other popular approaches, such as parameter servers, which differ significantly to the approach used by Horovod.</a:t>
            </a:r>
          </a:p>
        </p:txBody>
      </p:sp>
      <p:sp>
        <p:nvSpPr>
          <p:cNvPr id="2" name="Date Placeholder 1">
            <a:extLst>
              <a:ext uri="{FF2B5EF4-FFF2-40B4-BE49-F238E27FC236}">
                <a16:creationId xmlns:a16="http://schemas.microsoft.com/office/drawing/2014/main" id="{BBEEE260-1C56-4023-8136-4A153448CFB8}"/>
              </a:ext>
            </a:extLst>
          </p:cNvPr>
          <p:cNvSpPr>
            <a:spLocks noGrp="1"/>
          </p:cNvSpPr>
          <p:nvPr>
            <p:ph type="dt" sz="half" idx="10"/>
          </p:nvPr>
        </p:nvSpPr>
        <p:spPr/>
        <p:txBody>
          <a:bodyPr/>
          <a:lstStyle/>
          <a:p>
            <a:r>
              <a:rPr lang="en-US"/>
              <a:t>Aug 2021 | Deep Learning on HPC Workshop</a:t>
            </a:r>
            <a:endParaRPr lang="en-AU"/>
          </a:p>
        </p:txBody>
      </p:sp>
      <p:sp>
        <p:nvSpPr>
          <p:cNvPr id="3" name="Slide Number Placeholder 2">
            <a:extLst>
              <a:ext uri="{FF2B5EF4-FFF2-40B4-BE49-F238E27FC236}">
                <a16:creationId xmlns:a16="http://schemas.microsoft.com/office/drawing/2014/main" id="{8B6FF55C-D16B-4D23-96BD-72EDEA7703AC}"/>
              </a:ext>
            </a:extLst>
          </p:cNvPr>
          <p:cNvSpPr>
            <a:spLocks noGrp="1"/>
          </p:cNvSpPr>
          <p:nvPr>
            <p:ph type="sldNum" sz="quarter" idx="12"/>
          </p:nvPr>
        </p:nvSpPr>
        <p:spPr/>
        <p:txBody>
          <a:bodyPr/>
          <a:lstStyle/>
          <a:p>
            <a:fld id="{915116A8-D034-43C4-BA9A-D4A1A2020C6E}" type="slidenum">
              <a:rPr lang="en-AU" smtClean="0"/>
              <a:t>10</a:t>
            </a:fld>
            <a:endParaRPr lang="en-AU"/>
          </a:p>
        </p:txBody>
      </p:sp>
    </p:spTree>
    <p:extLst>
      <p:ext uri="{BB962C8B-B14F-4D97-AF65-F5344CB8AC3E}">
        <p14:creationId xmlns:p14="http://schemas.microsoft.com/office/powerpoint/2010/main" val="2653823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D02FB4-5947-48C5-BC68-556C3DC6193C}"/>
              </a:ext>
            </a:extLst>
          </p:cNvPr>
          <p:cNvSpPr>
            <a:spLocks noGrp="1"/>
          </p:cNvSpPr>
          <p:nvPr>
            <p:ph idx="1"/>
          </p:nvPr>
        </p:nvSpPr>
        <p:spPr>
          <a:xfrm>
            <a:off x="803275" y="1304926"/>
            <a:ext cx="7299954" cy="4913512"/>
          </a:xfrm>
        </p:spPr>
        <p:txBody>
          <a:bodyPr>
            <a:normAutofit fontScale="92500" lnSpcReduction="10000"/>
          </a:bodyPr>
          <a:lstStyle/>
          <a:p>
            <a:pPr marL="0" indent="0">
              <a:buNone/>
            </a:pPr>
            <a:r>
              <a:rPr lang="en-AU" sz="1700" dirty="0"/>
              <a:t>Implementing multi GPU deep learning is surprisingly straight forward with the Horovod framework. The important points to keep in mind are:</a:t>
            </a:r>
          </a:p>
          <a:p>
            <a:pPr marL="357188"/>
            <a:r>
              <a:rPr lang="en-AU" sz="1700" dirty="0"/>
              <a:t>Multiple, identical, copies of the code will run. The running code is referred to as a process and one process is run per GPU.</a:t>
            </a:r>
          </a:p>
          <a:p>
            <a:pPr marL="357188"/>
            <a:r>
              <a:rPr lang="en-AU" sz="1700" dirty="0"/>
              <a:t>Horovod provides information so that processes can identify where they are with respect to each other and where they are running on HPC clusters.</a:t>
            </a:r>
          </a:p>
          <a:p>
            <a:pPr marL="1346200" lvl="1" indent="-804863" defTabSz="1074738">
              <a:lnSpc>
                <a:spcPct val="120000"/>
              </a:lnSpc>
              <a:buNone/>
              <a:tabLst>
                <a:tab pos="1616075" algn="l"/>
              </a:tabLst>
            </a:pPr>
            <a:r>
              <a:rPr lang="en-AU" sz="1700" b="1" dirty="0"/>
              <a:t>Rank:		</a:t>
            </a:r>
            <a:r>
              <a:rPr lang="en-AU" sz="1700" dirty="0"/>
              <a:t>Sequential number starting at 0 across all processes. Used typically 	to identify the first process.</a:t>
            </a:r>
          </a:p>
          <a:p>
            <a:pPr marL="1346200" lvl="1" indent="-804863" defTabSz="1074738">
              <a:lnSpc>
                <a:spcPct val="120000"/>
              </a:lnSpc>
              <a:buNone/>
              <a:tabLst>
                <a:tab pos="1616075" algn="l"/>
              </a:tabLst>
            </a:pPr>
            <a:r>
              <a:rPr lang="en-AU" sz="1700" b="1" dirty="0"/>
              <a:t>Local Rank:	</a:t>
            </a:r>
            <a:r>
              <a:rPr lang="en-AU" sz="1700" dirty="0"/>
              <a:t>Sequential number for the processes in a node. Used to tie a 	process to a unique GPU.</a:t>
            </a:r>
          </a:p>
          <a:p>
            <a:pPr marL="1346200" lvl="1" indent="-804863" defTabSz="1074738">
              <a:lnSpc>
                <a:spcPct val="120000"/>
              </a:lnSpc>
              <a:buNone/>
              <a:tabLst>
                <a:tab pos="1616075" algn="l"/>
              </a:tabLst>
            </a:pPr>
            <a:r>
              <a:rPr lang="en-AU" sz="1700" b="1" dirty="0"/>
              <a:t>Size:		</a:t>
            </a:r>
            <a:r>
              <a:rPr lang="en-AU" sz="1700" dirty="0"/>
              <a:t>The total number of processes that are running.</a:t>
            </a:r>
          </a:p>
          <a:p>
            <a:pPr marL="357188"/>
            <a:r>
              <a:rPr lang="en-AU" sz="1700" dirty="0"/>
              <a:t>Each process will work on a subset of that data that makes up a batch</a:t>
            </a:r>
          </a:p>
          <a:p>
            <a:pPr marL="357188"/>
            <a:r>
              <a:rPr lang="en-AU" sz="1700" dirty="0"/>
              <a:t>Allocating data to the processes; calculating the average gradient; and updating the model is done automatically by Horovod. We don’t need to worry about doing this.</a:t>
            </a:r>
          </a:p>
          <a:p>
            <a:pPr marL="357188"/>
            <a:r>
              <a:rPr lang="en-AU" sz="1700" dirty="0"/>
              <a:t>We need to take special care with tasks that generate output; such as checkpoints and Tensorboard logs.</a:t>
            </a:r>
          </a:p>
          <a:p>
            <a:pPr lvl="2"/>
            <a:endParaRPr lang="en-AU" sz="1000" dirty="0"/>
          </a:p>
        </p:txBody>
      </p:sp>
      <p:sp>
        <p:nvSpPr>
          <p:cNvPr id="3" name="Title 2">
            <a:extLst>
              <a:ext uri="{FF2B5EF4-FFF2-40B4-BE49-F238E27FC236}">
                <a16:creationId xmlns:a16="http://schemas.microsoft.com/office/drawing/2014/main" id="{871DD63A-B633-4125-BE08-5EF00666D4BD}"/>
              </a:ext>
            </a:extLst>
          </p:cNvPr>
          <p:cNvSpPr>
            <a:spLocks noGrp="1"/>
          </p:cNvSpPr>
          <p:nvPr>
            <p:ph type="title"/>
          </p:nvPr>
        </p:nvSpPr>
        <p:spPr>
          <a:xfrm>
            <a:off x="803275" y="639562"/>
            <a:ext cx="10550525" cy="688905"/>
          </a:xfrm>
        </p:spPr>
        <p:txBody>
          <a:bodyPr>
            <a:normAutofit fontScale="90000"/>
          </a:bodyPr>
          <a:lstStyle/>
          <a:p>
            <a:r>
              <a:rPr lang="en-AU" dirty="0"/>
              <a:t>Horovod Code</a:t>
            </a:r>
          </a:p>
        </p:txBody>
      </p:sp>
      <p:sp>
        <p:nvSpPr>
          <p:cNvPr id="4" name="Rectangle 3">
            <a:extLst>
              <a:ext uri="{FF2B5EF4-FFF2-40B4-BE49-F238E27FC236}">
                <a16:creationId xmlns:a16="http://schemas.microsoft.com/office/drawing/2014/main" id="{A14FD640-591B-4FD5-809D-45FB127A3E41}"/>
              </a:ext>
            </a:extLst>
          </p:cNvPr>
          <p:cNvSpPr/>
          <p:nvPr/>
        </p:nvSpPr>
        <p:spPr>
          <a:xfrm>
            <a:off x="8541264" y="827768"/>
            <a:ext cx="2293973" cy="25413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1200" dirty="0"/>
              <a:t>Node 1</a:t>
            </a:r>
          </a:p>
        </p:txBody>
      </p:sp>
      <p:sp>
        <p:nvSpPr>
          <p:cNvPr id="19" name="Rectangle 18">
            <a:extLst>
              <a:ext uri="{FF2B5EF4-FFF2-40B4-BE49-F238E27FC236}">
                <a16:creationId xmlns:a16="http://schemas.microsoft.com/office/drawing/2014/main" id="{388A78ED-C62B-4C23-A69E-96042B2FD3EE}"/>
              </a:ext>
            </a:extLst>
          </p:cNvPr>
          <p:cNvSpPr/>
          <p:nvPr/>
        </p:nvSpPr>
        <p:spPr>
          <a:xfrm>
            <a:off x="8541264" y="3605781"/>
            <a:ext cx="2293973" cy="2653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1200" dirty="0"/>
              <a:t>Node 2</a:t>
            </a:r>
          </a:p>
        </p:txBody>
      </p:sp>
      <p:grpSp>
        <p:nvGrpSpPr>
          <p:cNvPr id="20" name="Group 19">
            <a:extLst>
              <a:ext uri="{FF2B5EF4-FFF2-40B4-BE49-F238E27FC236}">
                <a16:creationId xmlns:a16="http://schemas.microsoft.com/office/drawing/2014/main" id="{98428B81-4621-4662-9D97-6601164A2AD0}"/>
              </a:ext>
            </a:extLst>
          </p:cNvPr>
          <p:cNvGrpSpPr/>
          <p:nvPr/>
        </p:nvGrpSpPr>
        <p:grpSpPr>
          <a:xfrm>
            <a:off x="8810048" y="1202736"/>
            <a:ext cx="1825757" cy="2000335"/>
            <a:chOff x="629497" y="1679772"/>
            <a:chExt cx="2096192" cy="2224526"/>
          </a:xfrm>
        </p:grpSpPr>
        <p:sp>
          <p:nvSpPr>
            <p:cNvPr id="21" name="Rectangle: Rounded Corners 20">
              <a:extLst>
                <a:ext uri="{FF2B5EF4-FFF2-40B4-BE49-F238E27FC236}">
                  <a16:creationId xmlns:a16="http://schemas.microsoft.com/office/drawing/2014/main" id="{CBAA4DCD-4D6E-49DE-87D9-8941CABCBA06}"/>
                </a:ext>
              </a:extLst>
            </p:cNvPr>
            <p:cNvSpPr/>
            <p:nvPr/>
          </p:nvSpPr>
          <p:spPr>
            <a:xfrm>
              <a:off x="629497" y="1690688"/>
              <a:ext cx="982980" cy="1018223"/>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1</a:t>
              </a:r>
              <a:endParaRPr lang="en-AU" sz="1600" dirty="0">
                <a:solidFill>
                  <a:schemeClr val="tx1"/>
                </a:solidFill>
              </a:endParaRPr>
            </a:p>
          </p:txBody>
        </p:sp>
        <p:sp>
          <p:nvSpPr>
            <p:cNvPr id="22" name="Rectangle 21">
              <a:extLst>
                <a:ext uri="{FF2B5EF4-FFF2-40B4-BE49-F238E27FC236}">
                  <a16:creationId xmlns:a16="http://schemas.microsoft.com/office/drawing/2014/main" id="{5E671F29-FB25-4DA4-AF7D-4A2995F203B8}"/>
                </a:ext>
              </a:extLst>
            </p:cNvPr>
            <p:cNvSpPr/>
            <p:nvPr/>
          </p:nvSpPr>
          <p:spPr>
            <a:xfrm>
              <a:off x="810378" y="1982889"/>
              <a:ext cx="621218" cy="2935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1</a:t>
              </a:r>
            </a:p>
          </p:txBody>
        </p:sp>
        <p:sp>
          <p:nvSpPr>
            <p:cNvPr id="23" name="TextBox 22">
              <a:extLst>
                <a:ext uri="{FF2B5EF4-FFF2-40B4-BE49-F238E27FC236}">
                  <a16:creationId xmlns:a16="http://schemas.microsoft.com/office/drawing/2014/main" id="{3299E3EF-F785-4801-8070-8C3E1195A7E9}"/>
                </a:ext>
              </a:extLst>
            </p:cNvPr>
            <p:cNvSpPr txBox="1"/>
            <p:nvPr/>
          </p:nvSpPr>
          <p:spPr>
            <a:xfrm>
              <a:off x="725612" y="2297214"/>
              <a:ext cx="790748" cy="376498"/>
            </a:xfrm>
            <a:prstGeom prst="rect">
              <a:avLst/>
            </a:prstGeom>
            <a:noFill/>
          </p:spPr>
          <p:txBody>
            <a:bodyPr wrap="square" rtlCol="0">
              <a:spAutoFit/>
            </a:bodyPr>
            <a:lstStyle/>
            <a:p>
              <a:r>
                <a:rPr lang="en-AU" sz="800" dirty="0"/>
                <a:t>rank: 0</a:t>
              </a:r>
            </a:p>
            <a:p>
              <a:r>
                <a:rPr lang="en-AU" sz="800" dirty="0"/>
                <a:t>local rank: 0</a:t>
              </a:r>
            </a:p>
          </p:txBody>
        </p:sp>
        <p:sp>
          <p:nvSpPr>
            <p:cNvPr id="24" name="Rectangle: Rounded Corners 23">
              <a:extLst>
                <a:ext uri="{FF2B5EF4-FFF2-40B4-BE49-F238E27FC236}">
                  <a16:creationId xmlns:a16="http://schemas.microsoft.com/office/drawing/2014/main" id="{F937936F-5520-431F-A232-5290EA49B24C}"/>
                </a:ext>
              </a:extLst>
            </p:cNvPr>
            <p:cNvSpPr/>
            <p:nvPr/>
          </p:nvSpPr>
          <p:spPr>
            <a:xfrm>
              <a:off x="1742709" y="1679772"/>
              <a:ext cx="982980" cy="1029139"/>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2</a:t>
              </a:r>
              <a:endParaRPr lang="en-AU" sz="1600" dirty="0">
                <a:solidFill>
                  <a:schemeClr val="tx1"/>
                </a:solidFill>
              </a:endParaRPr>
            </a:p>
          </p:txBody>
        </p:sp>
        <p:sp>
          <p:nvSpPr>
            <p:cNvPr id="25" name="Rectangle 24">
              <a:extLst>
                <a:ext uri="{FF2B5EF4-FFF2-40B4-BE49-F238E27FC236}">
                  <a16:creationId xmlns:a16="http://schemas.microsoft.com/office/drawing/2014/main" id="{3EB3F7EE-B77B-4BC0-BB74-ADF123864376}"/>
                </a:ext>
              </a:extLst>
            </p:cNvPr>
            <p:cNvSpPr/>
            <p:nvPr/>
          </p:nvSpPr>
          <p:spPr>
            <a:xfrm>
              <a:off x="1923590" y="1971973"/>
              <a:ext cx="621218" cy="30442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2</a:t>
              </a:r>
            </a:p>
          </p:txBody>
        </p:sp>
        <p:sp>
          <p:nvSpPr>
            <p:cNvPr id="26" name="TextBox 25">
              <a:extLst>
                <a:ext uri="{FF2B5EF4-FFF2-40B4-BE49-F238E27FC236}">
                  <a16:creationId xmlns:a16="http://schemas.microsoft.com/office/drawing/2014/main" id="{E03D1019-6298-4C07-9798-B02EBDB21B3E}"/>
                </a:ext>
              </a:extLst>
            </p:cNvPr>
            <p:cNvSpPr txBox="1"/>
            <p:nvPr/>
          </p:nvSpPr>
          <p:spPr>
            <a:xfrm>
              <a:off x="1863937" y="2286298"/>
              <a:ext cx="790748" cy="376498"/>
            </a:xfrm>
            <a:prstGeom prst="rect">
              <a:avLst/>
            </a:prstGeom>
            <a:noFill/>
          </p:spPr>
          <p:txBody>
            <a:bodyPr wrap="square" rtlCol="0">
              <a:spAutoFit/>
            </a:bodyPr>
            <a:lstStyle/>
            <a:p>
              <a:r>
                <a:rPr lang="en-AU" sz="800" dirty="0"/>
                <a:t>rank: 1</a:t>
              </a:r>
            </a:p>
            <a:p>
              <a:r>
                <a:rPr lang="en-AU" sz="800" dirty="0"/>
                <a:t>local rank: 1</a:t>
              </a:r>
            </a:p>
          </p:txBody>
        </p:sp>
        <p:sp>
          <p:nvSpPr>
            <p:cNvPr id="27" name="Rectangle: Rounded Corners 26">
              <a:extLst>
                <a:ext uri="{FF2B5EF4-FFF2-40B4-BE49-F238E27FC236}">
                  <a16:creationId xmlns:a16="http://schemas.microsoft.com/office/drawing/2014/main" id="{4938A7B3-C929-4034-9B84-136F9C0841C9}"/>
                </a:ext>
              </a:extLst>
            </p:cNvPr>
            <p:cNvSpPr/>
            <p:nvPr/>
          </p:nvSpPr>
          <p:spPr>
            <a:xfrm>
              <a:off x="629497" y="2886075"/>
              <a:ext cx="982980" cy="1018223"/>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3</a:t>
              </a:r>
              <a:endParaRPr lang="en-AU" sz="1600" dirty="0">
                <a:solidFill>
                  <a:schemeClr val="tx1"/>
                </a:solidFill>
              </a:endParaRPr>
            </a:p>
          </p:txBody>
        </p:sp>
        <p:sp>
          <p:nvSpPr>
            <p:cNvPr id="28" name="Rectangle 27">
              <a:extLst>
                <a:ext uri="{FF2B5EF4-FFF2-40B4-BE49-F238E27FC236}">
                  <a16:creationId xmlns:a16="http://schemas.microsoft.com/office/drawing/2014/main" id="{41E06D31-4E60-4CBB-8197-1CDF8F5E473F}"/>
                </a:ext>
              </a:extLst>
            </p:cNvPr>
            <p:cNvSpPr/>
            <p:nvPr/>
          </p:nvSpPr>
          <p:spPr>
            <a:xfrm>
              <a:off x="810378" y="3178276"/>
              <a:ext cx="621218" cy="2935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3</a:t>
              </a:r>
            </a:p>
          </p:txBody>
        </p:sp>
        <p:sp>
          <p:nvSpPr>
            <p:cNvPr id="29" name="TextBox 28">
              <a:extLst>
                <a:ext uri="{FF2B5EF4-FFF2-40B4-BE49-F238E27FC236}">
                  <a16:creationId xmlns:a16="http://schemas.microsoft.com/office/drawing/2014/main" id="{701CEF1F-D098-4306-B301-A29EE9CC31F8}"/>
                </a:ext>
              </a:extLst>
            </p:cNvPr>
            <p:cNvSpPr txBox="1"/>
            <p:nvPr/>
          </p:nvSpPr>
          <p:spPr>
            <a:xfrm>
              <a:off x="725612" y="3492601"/>
              <a:ext cx="790748" cy="376498"/>
            </a:xfrm>
            <a:prstGeom prst="rect">
              <a:avLst/>
            </a:prstGeom>
            <a:noFill/>
          </p:spPr>
          <p:txBody>
            <a:bodyPr wrap="square" rtlCol="0">
              <a:spAutoFit/>
            </a:bodyPr>
            <a:lstStyle/>
            <a:p>
              <a:r>
                <a:rPr lang="en-AU" sz="800" dirty="0"/>
                <a:t>rank: 2</a:t>
              </a:r>
            </a:p>
            <a:p>
              <a:r>
                <a:rPr lang="en-AU" sz="800" dirty="0"/>
                <a:t>local rank: 2</a:t>
              </a:r>
            </a:p>
          </p:txBody>
        </p:sp>
        <p:sp>
          <p:nvSpPr>
            <p:cNvPr id="30" name="Rectangle: Rounded Corners 29">
              <a:extLst>
                <a:ext uri="{FF2B5EF4-FFF2-40B4-BE49-F238E27FC236}">
                  <a16:creationId xmlns:a16="http://schemas.microsoft.com/office/drawing/2014/main" id="{5F0C1926-6218-4A0F-A7BB-D54D2F9A35C1}"/>
                </a:ext>
              </a:extLst>
            </p:cNvPr>
            <p:cNvSpPr/>
            <p:nvPr/>
          </p:nvSpPr>
          <p:spPr>
            <a:xfrm>
              <a:off x="1742709" y="2875159"/>
              <a:ext cx="982980" cy="1029139"/>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4</a:t>
              </a:r>
              <a:endParaRPr lang="en-AU" sz="1600" dirty="0">
                <a:solidFill>
                  <a:schemeClr val="tx1"/>
                </a:solidFill>
              </a:endParaRPr>
            </a:p>
          </p:txBody>
        </p:sp>
        <p:sp>
          <p:nvSpPr>
            <p:cNvPr id="31" name="Rectangle 30">
              <a:extLst>
                <a:ext uri="{FF2B5EF4-FFF2-40B4-BE49-F238E27FC236}">
                  <a16:creationId xmlns:a16="http://schemas.microsoft.com/office/drawing/2014/main" id="{9892ECF8-019C-42DF-B987-17C817E08E2A}"/>
                </a:ext>
              </a:extLst>
            </p:cNvPr>
            <p:cNvSpPr/>
            <p:nvPr/>
          </p:nvSpPr>
          <p:spPr>
            <a:xfrm>
              <a:off x="1923590" y="3167360"/>
              <a:ext cx="621218" cy="30442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4</a:t>
              </a:r>
            </a:p>
          </p:txBody>
        </p:sp>
        <p:sp>
          <p:nvSpPr>
            <p:cNvPr id="32" name="TextBox 31">
              <a:extLst>
                <a:ext uri="{FF2B5EF4-FFF2-40B4-BE49-F238E27FC236}">
                  <a16:creationId xmlns:a16="http://schemas.microsoft.com/office/drawing/2014/main" id="{1D706625-A5BA-4837-9E26-A172253F893B}"/>
                </a:ext>
              </a:extLst>
            </p:cNvPr>
            <p:cNvSpPr txBox="1"/>
            <p:nvPr/>
          </p:nvSpPr>
          <p:spPr>
            <a:xfrm>
              <a:off x="1863937" y="3481685"/>
              <a:ext cx="790748" cy="376498"/>
            </a:xfrm>
            <a:prstGeom prst="rect">
              <a:avLst/>
            </a:prstGeom>
            <a:noFill/>
          </p:spPr>
          <p:txBody>
            <a:bodyPr wrap="square" rtlCol="0">
              <a:spAutoFit/>
            </a:bodyPr>
            <a:lstStyle/>
            <a:p>
              <a:r>
                <a:rPr lang="en-AU" sz="800" dirty="0"/>
                <a:t>rank: 3</a:t>
              </a:r>
            </a:p>
            <a:p>
              <a:r>
                <a:rPr lang="en-AU" sz="800" dirty="0"/>
                <a:t>local rank: 3</a:t>
              </a:r>
            </a:p>
          </p:txBody>
        </p:sp>
      </p:grpSp>
      <p:grpSp>
        <p:nvGrpSpPr>
          <p:cNvPr id="18" name="Group 17">
            <a:extLst>
              <a:ext uri="{FF2B5EF4-FFF2-40B4-BE49-F238E27FC236}">
                <a16:creationId xmlns:a16="http://schemas.microsoft.com/office/drawing/2014/main" id="{7519B11F-319D-4D40-B297-59D73FB8149E}"/>
              </a:ext>
            </a:extLst>
          </p:cNvPr>
          <p:cNvGrpSpPr/>
          <p:nvPr/>
        </p:nvGrpSpPr>
        <p:grpSpPr>
          <a:xfrm>
            <a:off x="8810048" y="3985043"/>
            <a:ext cx="1825757" cy="2086039"/>
            <a:chOff x="629497" y="1676763"/>
            <a:chExt cx="2096192" cy="2227535"/>
          </a:xfrm>
        </p:grpSpPr>
        <p:sp>
          <p:nvSpPr>
            <p:cNvPr id="7" name="Rectangle: Rounded Corners 6">
              <a:extLst>
                <a:ext uri="{FF2B5EF4-FFF2-40B4-BE49-F238E27FC236}">
                  <a16:creationId xmlns:a16="http://schemas.microsoft.com/office/drawing/2014/main" id="{3C5E88A7-3768-45D5-845E-15084D54C43E}"/>
                </a:ext>
              </a:extLst>
            </p:cNvPr>
            <p:cNvSpPr/>
            <p:nvPr/>
          </p:nvSpPr>
          <p:spPr>
            <a:xfrm>
              <a:off x="654081" y="1676763"/>
              <a:ext cx="982980" cy="1018223"/>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5</a:t>
              </a:r>
              <a:endParaRPr lang="en-AU" sz="1600" dirty="0">
                <a:solidFill>
                  <a:schemeClr val="tx1"/>
                </a:solidFill>
              </a:endParaRPr>
            </a:p>
          </p:txBody>
        </p:sp>
        <p:sp>
          <p:nvSpPr>
            <p:cNvPr id="6" name="Rectangle 5">
              <a:extLst>
                <a:ext uri="{FF2B5EF4-FFF2-40B4-BE49-F238E27FC236}">
                  <a16:creationId xmlns:a16="http://schemas.microsoft.com/office/drawing/2014/main" id="{3CA50B24-5DCC-40B2-B72C-FE183E42EB01}"/>
                </a:ext>
              </a:extLst>
            </p:cNvPr>
            <p:cNvSpPr/>
            <p:nvPr/>
          </p:nvSpPr>
          <p:spPr>
            <a:xfrm>
              <a:off x="810378" y="1982889"/>
              <a:ext cx="621218" cy="2935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1</a:t>
              </a:r>
            </a:p>
          </p:txBody>
        </p:sp>
        <p:sp>
          <p:nvSpPr>
            <p:cNvPr id="8" name="TextBox 7">
              <a:extLst>
                <a:ext uri="{FF2B5EF4-FFF2-40B4-BE49-F238E27FC236}">
                  <a16:creationId xmlns:a16="http://schemas.microsoft.com/office/drawing/2014/main" id="{A4207350-4840-4CE7-9290-83CFE89582A7}"/>
                </a:ext>
              </a:extLst>
            </p:cNvPr>
            <p:cNvSpPr txBox="1"/>
            <p:nvPr/>
          </p:nvSpPr>
          <p:spPr>
            <a:xfrm>
              <a:off x="725612" y="2297214"/>
              <a:ext cx="790749" cy="369332"/>
            </a:xfrm>
            <a:prstGeom prst="rect">
              <a:avLst/>
            </a:prstGeom>
            <a:noFill/>
          </p:spPr>
          <p:txBody>
            <a:bodyPr wrap="square" rtlCol="0">
              <a:spAutoFit/>
            </a:bodyPr>
            <a:lstStyle/>
            <a:p>
              <a:r>
                <a:rPr lang="en-AU" sz="800" dirty="0"/>
                <a:t>rank: 4</a:t>
              </a:r>
            </a:p>
            <a:p>
              <a:r>
                <a:rPr lang="en-AU" sz="800" dirty="0"/>
                <a:t>local rank: 0</a:t>
              </a:r>
            </a:p>
          </p:txBody>
        </p:sp>
        <p:sp>
          <p:nvSpPr>
            <p:cNvPr id="9" name="Rectangle: Rounded Corners 8">
              <a:extLst>
                <a:ext uri="{FF2B5EF4-FFF2-40B4-BE49-F238E27FC236}">
                  <a16:creationId xmlns:a16="http://schemas.microsoft.com/office/drawing/2014/main" id="{0C39B51C-D911-4260-AE06-B2922EF3CD9B}"/>
                </a:ext>
              </a:extLst>
            </p:cNvPr>
            <p:cNvSpPr/>
            <p:nvPr/>
          </p:nvSpPr>
          <p:spPr>
            <a:xfrm>
              <a:off x="1742709" y="1679772"/>
              <a:ext cx="982980" cy="1029139"/>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6</a:t>
              </a:r>
              <a:endParaRPr lang="en-AU" sz="1600" dirty="0">
                <a:solidFill>
                  <a:schemeClr val="tx1"/>
                </a:solidFill>
              </a:endParaRPr>
            </a:p>
          </p:txBody>
        </p:sp>
        <p:sp>
          <p:nvSpPr>
            <p:cNvPr id="10" name="Rectangle 9">
              <a:extLst>
                <a:ext uri="{FF2B5EF4-FFF2-40B4-BE49-F238E27FC236}">
                  <a16:creationId xmlns:a16="http://schemas.microsoft.com/office/drawing/2014/main" id="{300780AF-7C97-4A03-8DF9-2E99F21303A1}"/>
                </a:ext>
              </a:extLst>
            </p:cNvPr>
            <p:cNvSpPr/>
            <p:nvPr/>
          </p:nvSpPr>
          <p:spPr>
            <a:xfrm>
              <a:off x="1923590" y="1971973"/>
              <a:ext cx="621218" cy="30442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2</a:t>
              </a:r>
            </a:p>
          </p:txBody>
        </p:sp>
        <p:sp>
          <p:nvSpPr>
            <p:cNvPr id="11" name="TextBox 10">
              <a:extLst>
                <a:ext uri="{FF2B5EF4-FFF2-40B4-BE49-F238E27FC236}">
                  <a16:creationId xmlns:a16="http://schemas.microsoft.com/office/drawing/2014/main" id="{BD0C8BA0-6F57-4DD2-9E6C-A26B741EE9CB}"/>
                </a:ext>
              </a:extLst>
            </p:cNvPr>
            <p:cNvSpPr txBox="1"/>
            <p:nvPr/>
          </p:nvSpPr>
          <p:spPr>
            <a:xfrm>
              <a:off x="1863937" y="2286298"/>
              <a:ext cx="790749" cy="369332"/>
            </a:xfrm>
            <a:prstGeom prst="rect">
              <a:avLst/>
            </a:prstGeom>
            <a:noFill/>
          </p:spPr>
          <p:txBody>
            <a:bodyPr wrap="square" rtlCol="0">
              <a:spAutoFit/>
            </a:bodyPr>
            <a:lstStyle/>
            <a:p>
              <a:r>
                <a:rPr lang="en-AU" sz="800" dirty="0"/>
                <a:t>rank: 5</a:t>
              </a:r>
            </a:p>
            <a:p>
              <a:r>
                <a:rPr lang="en-AU" sz="800" dirty="0"/>
                <a:t>local rank: 1</a:t>
              </a:r>
            </a:p>
          </p:txBody>
        </p:sp>
        <p:sp>
          <p:nvSpPr>
            <p:cNvPr id="12" name="Rectangle: Rounded Corners 11">
              <a:extLst>
                <a:ext uri="{FF2B5EF4-FFF2-40B4-BE49-F238E27FC236}">
                  <a16:creationId xmlns:a16="http://schemas.microsoft.com/office/drawing/2014/main" id="{C8B711AC-1582-464B-9147-9762CF3ACBF5}"/>
                </a:ext>
              </a:extLst>
            </p:cNvPr>
            <p:cNvSpPr/>
            <p:nvPr/>
          </p:nvSpPr>
          <p:spPr>
            <a:xfrm>
              <a:off x="629497" y="2886075"/>
              <a:ext cx="982980" cy="1018223"/>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7</a:t>
              </a:r>
              <a:endParaRPr lang="en-AU" sz="1600" dirty="0">
                <a:solidFill>
                  <a:schemeClr val="tx1"/>
                </a:solidFill>
              </a:endParaRPr>
            </a:p>
          </p:txBody>
        </p:sp>
        <p:sp>
          <p:nvSpPr>
            <p:cNvPr id="13" name="Rectangle 12">
              <a:extLst>
                <a:ext uri="{FF2B5EF4-FFF2-40B4-BE49-F238E27FC236}">
                  <a16:creationId xmlns:a16="http://schemas.microsoft.com/office/drawing/2014/main" id="{7C45DF1C-B4F9-4E80-B425-1BA476C6D25E}"/>
                </a:ext>
              </a:extLst>
            </p:cNvPr>
            <p:cNvSpPr/>
            <p:nvPr/>
          </p:nvSpPr>
          <p:spPr>
            <a:xfrm>
              <a:off x="810378" y="3178276"/>
              <a:ext cx="621218" cy="2935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3</a:t>
              </a:r>
            </a:p>
          </p:txBody>
        </p:sp>
        <p:sp>
          <p:nvSpPr>
            <p:cNvPr id="14" name="TextBox 13">
              <a:extLst>
                <a:ext uri="{FF2B5EF4-FFF2-40B4-BE49-F238E27FC236}">
                  <a16:creationId xmlns:a16="http://schemas.microsoft.com/office/drawing/2014/main" id="{80B0CFD4-D242-4F26-AB59-8BB33D9DD8B5}"/>
                </a:ext>
              </a:extLst>
            </p:cNvPr>
            <p:cNvSpPr txBox="1"/>
            <p:nvPr/>
          </p:nvSpPr>
          <p:spPr>
            <a:xfrm>
              <a:off x="725612" y="3492601"/>
              <a:ext cx="790749" cy="369332"/>
            </a:xfrm>
            <a:prstGeom prst="rect">
              <a:avLst/>
            </a:prstGeom>
            <a:noFill/>
          </p:spPr>
          <p:txBody>
            <a:bodyPr wrap="square" rtlCol="0">
              <a:spAutoFit/>
            </a:bodyPr>
            <a:lstStyle/>
            <a:p>
              <a:r>
                <a:rPr lang="en-AU" sz="800" dirty="0"/>
                <a:t>rank: 6</a:t>
              </a:r>
            </a:p>
            <a:p>
              <a:r>
                <a:rPr lang="en-AU" sz="800" dirty="0"/>
                <a:t>local rank: 2</a:t>
              </a:r>
            </a:p>
          </p:txBody>
        </p:sp>
        <p:sp>
          <p:nvSpPr>
            <p:cNvPr id="15" name="Rectangle: Rounded Corners 14">
              <a:extLst>
                <a:ext uri="{FF2B5EF4-FFF2-40B4-BE49-F238E27FC236}">
                  <a16:creationId xmlns:a16="http://schemas.microsoft.com/office/drawing/2014/main" id="{0F417783-3674-4575-BBA8-AFC425E38123}"/>
                </a:ext>
              </a:extLst>
            </p:cNvPr>
            <p:cNvSpPr/>
            <p:nvPr/>
          </p:nvSpPr>
          <p:spPr>
            <a:xfrm>
              <a:off x="1742709" y="2875159"/>
              <a:ext cx="982980" cy="1029139"/>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Process 8</a:t>
              </a:r>
              <a:endParaRPr lang="en-AU" sz="1600" dirty="0">
                <a:solidFill>
                  <a:schemeClr val="tx1"/>
                </a:solidFill>
              </a:endParaRPr>
            </a:p>
          </p:txBody>
        </p:sp>
        <p:sp>
          <p:nvSpPr>
            <p:cNvPr id="16" name="Rectangle 15">
              <a:extLst>
                <a:ext uri="{FF2B5EF4-FFF2-40B4-BE49-F238E27FC236}">
                  <a16:creationId xmlns:a16="http://schemas.microsoft.com/office/drawing/2014/main" id="{4547B9E0-E6D3-49D2-AD98-A507B976EDEF}"/>
                </a:ext>
              </a:extLst>
            </p:cNvPr>
            <p:cNvSpPr/>
            <p:nvPr/>
          </p:nvSpPr>
          <p:spPr>
            <a:xfrm>
              <a:off x="1923590" y="3167360"/>
              <a:ext cx="621218" cy="304422"/>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AU" sz="900" dirty="0">
                  <a:solidFill>
                    <a:schemeClr val="tx1"/>
                  </a:solidFill>
                </a:rPr>
                <a:t>GPU 4</a:t>
              </a:r>
            </a:p>
          </p:txBody>
        </p:sp>
        <p:sp>
          <p:nvSpPr>
            <p:cNvPr id="17" name="TextBox 16">
              <a:extLst>
                <a:ext uri="{FF2B5EF4-FFF2-40B4-BE49-F238E27FC236}">
                  <a16:creationId xmlns:a16="http://schemas.microsoft.com/office/drawing/2014/main" id="{560B7B24-7B59-43B7-8F5A-0A0188B2D260}"/>
                </a:ext>
              </a:extLst>
            </p:cNvPr>
            <p:cNvSpPr txBox="1"/>
            <p:nvPr/>
          </p:nvSpPr>
          <p:spPr>
            <a:xfrm>
              <a:off x="1863937" y="3481685"/>
              <a:ext cx="790749" cy="369332"/>
            </a:xfrm>
            <a:prstGeom prst="rect">
              <a:avLst/>
            </a:prstGeom>
            <a:noFill/>
          </p:spPr>
          <p:txBody>
            <a:bodyPr wrap="square" rtlCol="0">
              <a:spAutoFit/>
            </a:bodyPr>
            <a:lstStyle/>
            <a:p>
              <a:r>
                <a:rPr lang="en-AU" sz="800" dirty="0"/>
                <a:t>rank: 7</a:t>
              </a:r>
            </a:p>
            <a:p>
              <a:r>
                <a:rPr lang="en-AU" sz="800" dirty="0"/>
                <a:t>local rank: 3</a:t>
              </a:r>
            </a:p>
          </p:txBody>
        </p:sp>
      </p:grpSp>
      <p:sp>
        <p:nvSpPr>
          <p:cNvPr id="5" name="Date Placeholder 4">
            <a:extLst>
              <a:ext uri="{FF2B5EF4-FFF2-40B4-BE49-F238E27FC236}">
                <a16:creationId xmlns:a16="http://schemas.microsoft.com/office/drawing/2014/main" id="{B5D25AE1-3E3F-495B-883D-78DA12BB8C1E}"/>
              </a:ext>
            </a:extLst>
          </p:cNvPr>
          <p:cNvSpPr>
            <a:spLocks noGrp="1"/>
          </p:cNvSpPr>
          <p:nvPr>
            <p:ph type="dt" sz="half" idx="10"/>
          </p:nvPr>
        </p:nvSpPr>
        <p:spPr/>
        <p:txBody>
          <a:bodyPr/>
          <a:lstStyle/>
          <a:p>
            <a:r>
              <a:rPr lang="en-US"/>
              <a:t>Aug 2021 | Deep Learning on HPC Workshop</a:t>
            </a:r>
            <a:endParaRPr lang="en-AU" dirty="0"/>
          </a:p>
        </p:txBody>
      </p:sp>
      <p:sp>
        <p:nvSpPr>
          <p:cNvPr id="33" name="Slide Number Placeholder 32">
            <a:extLst>
              <a:ext uri="{FF2B5EF4-FFF2-40B4-BE49-F238E27FC236}">
                <a16:creationId xmlns:a16="http://schemas.microsoft.com/office/drawing/2014/main" id="{5131BB7A-02EA-4A19-89CD-6AE9A7A32C28}"/>
              </a:ext>
            </a:extLst>
          </p:cNvPr>
          <p:cNvSpPr>
            <a:spLocks noGrp="1"/>
          </p:cNvSpPr>
          <p:nvPr>
            <p:ph type="sldNum" sz="quarter" idx="12"/>
          </p:nvPr>
        </p:nvSpPr>
        <p:spPr/>
        <p:txBody>
          <a:bodyPr/>
          <a:lstStyle/>
          <a:p>
            <a:fld id="{915116A8-D034-43C4-BA9A-D4A1A2020C6E}" type="slidenum">
              <a:rPr lang="en-AU" smtClean="0"/>
              <a:t>11</a:t>
            </a:fld>
            <a:endParaRPr lang="en-AU"/>
          </a:p>
        </p:txBody>
      </p:sp>
    </p:spTree>
    <p:extLst>
      <p:ext uri="{BB962C8B-B14F-4D97-AF65-F5344CB8AC3E}">
        <p14:creationId xmlns:p14="http://schemas.microsoft.com/office/powerpoint/2010/main" val="24414534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F1F2C1E-BF94-44C0-92B7-1EC1C2644D9E}"/>
              </a:ext>
            </a:extLst>
          </p:cNvPr>
          <p:cNvSpPr>
            <a:spLocks noGrp="1"/>
          </p:cNvSpPr>
          <p:nvPr>
            <p:ph idx="1"/>
          </p:nvPr>
        </p:nvSpPr>
        <p:spPr>
          <a:xfrm>
            <a:off x="803275" y="4803297"/>
            <a:ext cx="10477500" cy="883066"/>
          </a:xfrm>
        </p:spPr>
        <p:txBody>
          <a:bodyPr>
            <a:normAutofit fontScale="92500" lnSpcReduction="10000"/>
          </a:bodyPr>
          <a:lstStyle/>
          <a:p>
            <a:pPr marL="0" indent="0">
              <a:buNone/>
            </a:pPr>
            <a:r>
              <a:rPr lang="en-AU" sz="2000" dirty="0"/>
              <a:t>The parallel implementation is provided by mutli-fashion-minst. We are using the fashion-minst dataset for this workshop which is relatively small and this allows us to train models very quickly. It would not be worthwhile to implement a parallel deep learning on such a dataset in the real world.</a:t>
            </a:r>
          </a:p>
        </p:txBody>
      </p:sp>
      <p:sp>
        <p:nvSpPr>
          <p:cNvPr id="3" name="Title 2">
            <a:extLst>
              <a:ext uri="{FF2B5EF4-FFF2-40B4-BE49-F238E27FC236}">
                <a16:creationId xmlns:a16="http://schemas.microsoft.com/office/drawing/2014/main" id="{1B802AB9-0ACF-47A8-9663-FC70DDA78427}"/>
              </a:ext>
            </a:extLst>
          </p:cNvPr>
          <p:cNvSpPr>
            <a:spLocks noGrp="1"/>
          </p:cNvSpPr>
          <p:nvPr>
            <p:ph type="title"/>
          </p:nvPr>
        </p:nvSpPr>
        <p:spPr>
          <a:xfrm>
            <a:off x="803276" y="646802"/>
            <a:ext cx="10477500" cy="669987"/>
          </a:xfrm>
        </p:spPr>
        <p:txBody>
          <a:bodyPr>
            <a:normAutofit fontScale="90000"/>
          </a:bodyPr>
          <a:lstStyle/>
          <a:p>
            <a:r>
              <a:rPr lang="en-AU" dirty="0"/>
              <a:t>Horovod Code</a:t>
            </a:r>
          </a:p>
        </p:txBody>
      </p:sp>
      <p:graphicFrame>
        <p:nvGraphicFramePr>
          <p:cNvPr id="4" name="Table 4">
            <a:extLst>
              <a:ext uri="{FF2B5EF4-FFF2-40B4-BE49-F238E27FC236}">
                <a16:creationId xmlns:a16="http://schemas.microsoft.com/office/drawing/2014/main" id="{C439B5CC-CAB5-43CD-95EC-FF58FAC69576}"/>
              </a:ext>
            </a:extLst>
          </p:cNvPr>
          <p:cNvGraphicFramePr>
            <a:graphicFrameLocks noGrp="1"/>
          </p:cNvGraphicFramePr>
          <p:nvPr>
            <p:extLst>
              <p:ext uri="{D42A27DB-BD31-4B8C-83A1-F6EECF244321}">
                <p14:modId xmlns:p14="http://schemas.microsoft.com/office/powerpoint/2010/main" val="1884936056"/>
              </p:ext>
            </p:extLst>
          </p:nvPr>
        </p:nvGraphicFramePr>
        <p:xfrm>
          <a:off x="954024" y="2385433"/>
          <a:ext cx="4813905" cy="1970919"/>
        </p:xfrm>
        <a:graphic>
          <a:graphicData uri="http://schemas.openxmlformats.org/drawingml/2006/table">
            <a:tbl>
              <a:tblPr firstRow="1" bandRow="1">
                <a:tableStyleId>{F5AB1C69-6EDB-4FF4-983F-18BD219EF322}</a:tableStyleId>
              </a:tblPr>
              <a:tblGrid>
                <a:gridCol w="4813905">
                  <a:extLst>
                    <a:ext uri="{9D8B030D-6E8A-4147-A177-3AD203B41FA5}">
                      <a16:colId xmlns:a16="http://schemas.microsoft.com/office/drawing/2014/main" val="2974595510"/>
                    </a:ext>
                  </a:extLst>
                </a:gridCol>
              </a:tblGrid>
              <a:tr h="494695">
                <a:tc>
                  <a:txBody>
                    <a:bodyPr/>
                    <a:lstStyle/>
                    <a:p>
                      <a:r>
                        <a:rPr lang="en-AU" dirty="0"/>
                        <a:t>utility</a:t>
                      </a:r>
                    </a:p>
                  </a:txBody>
                  <a:tcPr/>
                </a:tc>
                <a:extLst>
                  <a:ext uri="{0D108BD9-81ED-4DB2-BD59-A6C34878D82A}">
                    <a16:rowId xmlns:a16="http://schemas.microsoft.com/office/drawing/2014/main" val="842002731"/>
                  </a:ext>
                </a:extLst>
              </a:tr>
              <a:tr h="1476224">
                <a:tc>
                  <a:txBody>
                    <a:bodyPr/>
                    <a:lstStyle/>
                    <a:p>
                      <a:pPr marL="285750" lvl="0" indent="-285750">
                        <a:buFont typeface="Arial" panose="020B0604020202020204" pitchFamily="34" charset="0"/>
                        <a:buChar char="•"/>
                      </a:pPr>
                      <a:r>
                        <a:rPr lang="en-AU" dirty="0"/>
                        <a:t>load the dataset</a:t>
                      </a:r>
                    </a:p>
                    <a:p>
                      <a:pPr marL="285750" lvl="0" indent="-285750">
                        <a:buFont typeface="Arial" panose="020B0604020202020204" pitchFamily="34" charset="0"/>
                        <a:buChar char="•"/>
                      </a:pPr>
                      <a:r>
                        <a:rPr lang="en-AU" dirty="0"/>
                        <a:t>transform the dataset so that it can be used in the CNN network</a:t>
                      </a:r>
                    </a:p>
                    <a:p>
                      <a:pPr marL="285750" lvl="0" indent="-285750">
                        <a:buFont typeface="Arial" panose="020B0604020202020204" pitchFamily="34" charset="0"/>
                        <a:buChar char="•"/>
                      </a:pPr>
                      <a:r>
                        <a:rPr lang="en-AU" dirty="0"/>
                        <a:t>functions to define output locations</a:t>
                      </a:r>
                    </a:p>
                    <a:p>
                      <a:pPr marL="285750" lvl="0" indent="-285750">
                        <a:buFont typeface="Arial" panose="020B0604020202020204" pitchFamily="34" charset="0"/>
                        <a:buChar char="•"/>
                      </a:pPr>
                      <a:r>
                        <a:rPr lang="en-AU" dirty="0"/>
                        <a:t>define the layers of the CNN model</a:t>
                      </a:r>
                    </a:p>
                  </a:txBody>
                  <a:tcPr/>
                </a:tc>
                <a:extLst>
                  <a:ext uri="{0D108BD9-81ED-4DB2-BD59-A6C34878D82A}">
                    <a16:rowId xmlns:a16="http://schemas.microsoft.com/office/drawing/2014/main" val="2748792438"/>
                  </a:ext>
                </a:extLst>
              </a:tr>
            </a:tbl>
          </a:graphicData>
        </a:graphic>
      </p:graphicFrame>
      <p:graphicFrame>
        <p:nvGraphicFramePr>
          <p:cNvPr id="5" name="Table 4">
            <a:extLst>
              <a:ext uri="{FF2B5EF4-FFF2-40B4-BE49-F238E27FC236}">
                <a16:creationId xmlns:a16="http://schemas.microsoft.com/office/drawing/2014/main" id="{FC8505A6-C77B-402C-85D5-9DB8EC277C84}"/>
              </a:ext>
            </a:extLst>
          </p:cNvPr>
          <p:cNvGraphicFramePr>
            <a:graphicFrameLocks noGrp="1"/>
          </p:cNvGraphicFramePr>
          <p:nvPr>
            <p:extLst>
              <p:ext uri="{D42A27DB-BD31-4B8C-83A1-F6EECF244321}">
                <p14:modId xmlns:p14="http://schemas.microsoft.com/office/powerpoint/2010/main" val="1758176626"/>
              </p:ext>
            </p:extLst>
          </p:nvPr>
        </p:nvGraphicFramePr>
        <p:xfrm>
          <a:off x="6123529" y="2385433"/>
          <a:ext cx="5075162" cy="1970919"/>
        </p:xfrm>
        <a:graphic>
          <a:graphicData uri="http://schemas.openxmlformats.org/drawingml/2006/table">
            <a:tbl>
              <a:tblPr firstRow="1" bandRow="1">
                <a:tableStyleId>{F5AB1C69-6EDB-4FF4-983F-18BD219EF322}</a:tableStyleId>
              </a:tblPr>
              <a:tblGrid>
                <a:gridCol w="5075162">
                  <a:extLst>
                    <a:ext uri="{9D8B030D-6E8A-4147-A177-3AD203B41FA5}">
                      <a16:colId xmlns:a16="http://schemas.microsoft.com/office/drawing/2014/main" val="2974595510"/>
                    </a:ext>
                  </a:extLst>
                </a:gridCol>
              </a:tblGrid>
              <a:tr h="494695">
                <a:tc>
                  <a:txBody>
                    <a:bodyPr/>
                    <a:lstStyle/>
                    <a:p>
                      <a:r>
                        <a:rPr lang="en-AU" dirty="0"/>
                        <a:t>fashion-</a:t>
                      </a:r>
                      <a:r>
                        <a:rPr lang="en-AU" dirty="0" err="1"/>
                        <a:t>minst</a:t>
                      </a:r>
                      <a:endParaRPr lang="en-AU" dirty="0"/>
                    </a:p>
                  </a:txBody>
                  <a:tcPr/>
                </a:tc>
                <a:extLst>
                  <a:ext uri="{0D108BD9-81ED-4DB2-BD59-A6C34878D82A}">
                    <a16:rowId xmlns:a16="http://schemas.microsoft.com/office/drawing/2014/main" val="842002731"/>
                  </a:ext>
                </a:extLst>
              </a:tr>
              <a:tr h="1476224">
                <a:tc>
                  <a:txBody>
                    <a:bodyPr/>
                    <a:lstStyle/>
                    <a:p>
                      <a:pPr marL="285750" lvl="0" indent="-285750">
                        <a:buFont typeface="Arial" panose="020B0604020202020204" pitchFamily="34" charset="0"/>
                        <a:buChar char="•"/>
                      </a:pPr>
                      <a:r>
                        <a:rPr lang="en-AU" dirty="0"/>
                        <a:t>calls utitility.py to setup the environment</a:t>
                      </a:r>
                    </a:p>
                    <a:p>
                      <a:pPr marL="285750" lvl="0" indent="-285750">
                        <a:buFont typeface="Arial" panose="020B0604020202020204" pitchFamily="34" charset="0"/>
                        <a:buChar char="•"/>
                      </a:pPr>
                      <a:r>
                        <a:rPr lang="en-AU" dirty="0"/>
                        <a:t>defines a callback for checkpointing</a:t>
                      </a:r>
                    </a:p>
                    <a:p>
                      <a:pPr marL="285750" lvl="0" indent="-285750">
                        <a:buFont typeface="Arial" panose="020B0604020202020204" pitchFamily="34" charset="0"/>
                        <a:buChar char="•"/>
                      </a:pPr>
                      <a:r>
                        <a:rPr lang="en-AU" dirty="0"/>
                        <a:t>compiles the model</a:t>
                      </a:r>
                    </a:p>
                    <a:p>
                      <a:pPr marL="285750" lvl="0" indent="-285750">
                        <a:buFont typeface="Arial" panose="020B0604020202020204" pitchFamily="34" charset="0"/>
                        <a:buChar char="•"/>
                      </a:pPr>
                      <a:r>
                        <a:rPr lang="en-AU" dirty="0"/>
                        <a:t>trains the models and saves it</a:t>
                      </a:r>
                    </a:p>
                    <a:p>
                      <a:pPr marL="0" lvl="0" indent="0">
                        <a:buFont typeface="Arial" panose="020B0604020202020204" pitchFamily="34" charset="0"/>
                        <a:buNone/>
                      </a:pPr>
                      <a:endParaRPr lang="en-AU" dirty="0"/>
                    </a:p>
                  </a:txBody>
                  <a:tcPr/>
                </a:tc>
                <a:extLst>
                  <a:ext uri="{0D108BD9-81ED-4DB2-BD59-A6C34878D82A}">
                    <a16:rowId xmlns:a16="http://schemas.microsoft.com/office/drawing/2014/main" val="2748792438"/>
                  </a:ext>
                </a:extLst>
              </a:tr>
            </a:tbl>
          </a:graphicData>
        </a:graphic>
      </p:graphicFrame>
      <p:sp>
        <p:nvSpPr>
          <p:cNvPr id="6" name="Content Placeholder 1">
            <a:extLst>
              <a:ext uri="{FF2B5EF4-FFF2-40B4-BE49-F238E27FC236}">
                <a16:creationId xmlns:a16="http://schemas.microsoft.com/office/drawing/2014/main" id="{708CC24B-9224-4925-933A-24D66ACB8A03}"/>
              </a:ext>
            </a:extLst>
          </p:cNvPr>
          <p:cNvSpPr txBox="1">
            <a:spLocks/>
          </p:cNvSpPr>
          <p:nvPr/>
        </p:nvSpPr>
        <p:spPr>
          <a:xfrm>
            <a:off x="803276" y="1316789"/>
            <a:ext cx="10477499" cy="865773"/>
          </a:xfrm>
          <a:prstGeom prst="rect">
            <a:avLst/>
          </a:prstGeom>
        </p:spPr>
        <p:txBody>
          <a:bodyPr vert="horz" lIns="91440" tIns="45720" rIns="91440" bIns="45720" numCol="1" rtlCol="0">
            <a:normAutofit fontScale="85000" lnSpcReduction="20000"/>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sz="2400" dirty="0"/>
              <a:t>To understand the Horovod framework we will modify code that trains a simple image classification model using  stochastic gradient descent on a single GPU. The code consist of a utility module and an executable script.</a:t>
            </a:r>
          </a:p>
        </p:txBody>
      </p:sp>
      <p:sp>
        <p:nvSpPr>
          <p:cNvPr id="7" name="Date Placeholder 6">
            <a:extLst>
              <a:ext uri="{FF2B5EF4-FFF2-40B4-BE49-F238E27FC236}">
                <a16:creationId xmlns:a16="http://schemas.microsoft.com/office/drawing/2014/main" id="{8123EC11-51B9-4DE1-81C5-F594D2C496A3}"/>
              </a:ext>
            </a:extLst>
          </p:cNvPr>
          <p:cNvSpPr>
            <a:spLocks noGrp="1"/>
          </p:cNvSpPr>
          <p:nvPr>
            <p:ph type="dt" sz="half" idx="10"/>
          </p:nvPr>
        </p:nvSpPr>
        <p:spPr/>
        <p:txBody>
          <a:bodyPr/>
          <a:lstStyle/>
          <a:p>
            <a:r>
              <a:rPr lang="en-US"/>
              <a:t>Aug 2021 | Deep Learning on HPC Workshop</a:t>
            </a:r>
            <a:endParaRPr lang="en-AU" dirty="0"/>
          </a:p>
        </p:txBody>
      </p:sp>
      <p:sp>
        <p:nvSpPr>
          <p:cNvPr id="8" name="Slide Number Placeholder 7">
            <a:extLst>
              <a:ext uri="{FF2B5EF4-FFF2-40B4-BE49-F238E27FC236}">
                <a16:creationId xmlns:a16="http://schemas.microsoft.com/office/drawing/2014/main" id="{35BB17D0-324E-46D6-8A3E-80771DD0CB86}"/>
              </a:ext>
            </a:extLst>
          </p:cNvPr>
          <p:cNvSpPr>
            <a:spLocks noGrp="1"/>
          </p:cNvSpPr>
          <p:nvPr>
            <p:ph type="sldNum" sz="quarter" idx="12"/>
          </p:nvPr>
        </p:nvSpPr>
        <p:spPr/>
        <p:txBody>
          <a:bodyPr/>
          <a:lstStyle/>
          <a:p>
            <a:fld id="{915116A8-D034-43C4-BA9A-D4A1A2020C6E}" type="slidenum">
              <a:rPr lang="en-AU" smtClean="0"/>
              <a:t>12</a:t>
            </a:fld>
            <a:endParaRPr lang="en-AU"/>
          </a:p>
        </p:txBody>
      </p:sp>
    </p:spTree>
    <p:extLst>
      <p:ext uri="{BB962C8B-B14F-4D97-AF65-F5344CB8AC3E}">
        <p14:creationId xmlns:p14="http://schemas.microsoft.com/office/powerpoint/2010/main" val="1107952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D02FB4-5947-48C5-BC68-556C3DC6193C}"/>
              </a:ext>
            </a:extLst>
          </p:cNvPr>
          <p:cNvSpPr>
            <a:spLocks noGrp="1"/>
          </p:cNvSpPr>
          <p:nvPr>
            <p:ph idx="1"/>
          </p:nvPr>
        </p:nvSpPr>
        <p:spPr>
          <a:xfrm>
            <a:off x="803275" y="1909314"/>
            <a:ext cx="3383412" cy="4318895"/>
          </a:xfrm>
        </p:spPr>
        <p:txBody>
          <a:bodyPr>
            <a:normAutofit lnSpcReduction="10000"/>
          </a:bodyPr>
          <a:lstStyle/>
          <a:p>
            <a:pPr marL="0" indent="0">
              <a:buNone/>
            </a:pPr>
            <a:r>
              <a:rPr lang="en-AU" sz="1600" dirty="0"/>
              <a:t>It is worthwhile to describe how the parallel processes are launched on HPC clusters before discussing the code itself. This will help us understand how to configure our processes and how the processes get information such as rank, local rank, etc.</a:t>
            </a:r>
          </a:p>
          <a:p>
            <a:pPr marL="0" indent="0">
              <a:buNone/>
            </a:pPr>
            <a:r>
              <a:rPr lang="en-AU" sz="1600" dirty="0"/>
              <a:t>Wiener uses the Slurm workload manager to launch and manage jobs. A batch script with special parameters tells Slurm the configuration we want to use. This script is submitted using the </a:t>
            </a:r>
            <a:r>
              <a:rPr lang="en-AU" sz="1600" dirty="0" err="1"/>
              <a:t>sbatch</a:t>
            </a:r>
            <a:r>
              <a:rPr lang="en-AU" sz="1600" dirty="0"/>
              <a:t> command.</a:t>
            </a:r>
          </a:p>
          <a:p>
            <a:pPr marL="0" indent="0">
              <a:buNone/>
            </a:pPr>
            <a:r>
              <a:rPr lang="en-AU" sz="1600" dirty="0"/>
              <a:t>A sample script job.sh has been provided with our code samples. This script tells Slurm that we want to run a job using four GPUs.</a:t>
            </a:r>
          </a:p>
        </p:txBody>
      </p:sp>
      <p:sp>
        <p:nvSpPr>
          <p:cNvPr id="3" name="Title 2">
            <a:extLst>
              <a:ext uri="{FF2B5EF4-FFF2-40B4-BE49-F238E27FC236}">
                <a16:creationId xmlns:a16="http://schemas.microsoft.com/office/drawing/2014/main" id="{871DD63A-B633-4125-BE08-5EF00666D4BD}"/>
              </a:ext>
            </a:extLst>
          </p:cNvPr>
          <p:cNvSpPr>
            <a:spLocks noGrp="1"/>
          </p:cNvSpPr>
          <p:nvPr>
            <p:ph type="title"/>
          </p:nvPr>
        </p:nvSpPr>
        <p:spPr>
          <a:xfrm>
            <a:off x="838201" y="629792"/>
            <a:ext cx="3526535" cy="1279522"/>
          </a:xfrm>
        </p:spPr>
        <p:txBody>
          <a:bodyPr>
            <a:normAutofit fontScale="90000"/>
          </a:bodyPr>
          <a:lstStyle/>
          <a:p>
            <a:r>
              <a:rPr lang="en-AU" dirty="0"/>
              <a:t>Running Horovod Code</a:t>
            </a:r>
          </a:p>
        </p:txBody>
      </p:sp>
      <p:graphicFrame>
        <p:nvGraphicFramePr>
          <p:cNvPr id="4" name="Table 4">
            <a:extLst>
              <a:ext uri="{FF2B5EF4-FFF2-40B4-BE49-F238E27FC236}">
                <a16:creationId xmlns:a16="http://schemas.microsoft.com/office/drawing/2014/main" id="{7BB30164-B4CC-4863-921A-D445D970FED9}"/>
              </a:ext>
            </a:extLst>
          </p:cNvPr>
          <p:cNvGraphicFramePr>
            <a:graphicFrameLocks noGrp="1"/>
          </p:cNvGraphicFramePr>
          <p:nvPr>
            <p:extLst>
              <p:ext uri="{D42A27DB-BD31-4B8C-83A1-F6EECF244321}">
                <p14:modId xmlns:p14="http://schemas.microsoft.com/office/powerpoint/2010/main" val="1656734387"/>
              </p:ext>
            </p:extLst>
          </p:nvPr>
        </p:nvGraphicFramePr>
        <p:xfrm>
          <a:off x="4399662" y="890038"/>
          <a:ext cx="6881113" cy="5466311"/>
        </p:xfrm>
        <a:graphic>
          <a:graphicData uri="http://schemas.openxmlformats.org/drawingml/2006/table">
            <a:tbl>
              <a:tblPr>
                <a:tableStyleId>{2D5ABB26-0587-4C30-8999-92F81FD0307C}</a:tableStyleId>
              </a:tblPr>
              <a:tblGrid>
                <a:gridCol w="2212843">
                  <a:extLst>
                    <a:ext uri="{9D8B030D-6E8A-4147-A177-3AD203B41FA5}">
                      <a16:colId xmlns:a16="http://schemas.microsoft.com/office/drawing/2014/main" val="3044694531"/>
                    </a:ext>
                  </a:extLst>
                </a:gridCol>
                <a:gridCol w="4668270">
                  <a:extLst>
                    <a:ext uri="{9D8B030D-6E8A-4147-A177-3AD203B41FA5}">
                      <a16:colId xmlns:a16="http://schemas.microsoft.com/office/drawing/2014/main" val="2952592093"/>
                    </a:ext>
                  </a:extLst>
                </a:gridCol>
              </a:tblGrid>
              <a:tr h="260301">
                <a:tc>
                  <a:txBody>
                    <a:bodyPr/>
                    <a:lstStyle/>
                    <a:p>
                      <a:pPr marL="0">
                        <a:spcBef>
                          <a:spcPts val="600"/>
                        </a:spcBef>
                        <a:spcAft>
                          <a:spcPts val="600"/>
                        </a:spcAft>
                      </a:pPr>
                      <a:r>
                        <a:rPr lang="en-AU" sz="1050" b="1" i="0" dirty="0">
                          <a:solidFill>
                            <a:schemeClr val="tx1"/>
                          </a:solidFill>
                        </a:rPr>
                        <a:t>#!/bin/bash</a:t>
                      </a:r>
                      <a:endParaRPr lang="en-AU" sz="1050" b="0" i="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Specify that this is a bash script.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82355934"/>
                  </a:ext>
                </a:extLst>
              </a:tr>
              <a:tr h="260301">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AU" sz="1050" b="1" i="0" dirty="0">
                          <a:solidFill>
                            <a:schemeClr val="tx1"/>
                          </a:solidFill>
                        </a:rPr>
                        <a:t>#SBATCH --job-name=SGD-Train</a:t>
                      </a:r>
                      <a:endParaRPr lang="en-AU" sz="1050" b="0" i="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A job a name is useful to identify to jobs in the queuing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7604297"/>
                  </a:ext>
                </a:extLst>
              </a:tr>
              <a:tr h="922884">
                <a:tc>
                  <a:txBody>
                    <a:bodyPr/>
                    <a:lstStyle/>
                    <a:p>
                      <a:pPr marL="0">
                        <a:spcBef>
                          <a:spcPts val="600"/>
                        </a:spcBef>
                        <a:spcAft>
                          <a:spcPts val="600"/>
                        </a:spcAft>
                      </a:pPr>
                      <a:r>
                        <a:rPr lang="en-AU" sz="1050" b="1" i="0" dirty="0">
                          <a:solidFill>
                            <a:schemeClr val="tx1"/>
                          </a:solidFill>
                        </a:rPr>
                        <a:t>#SBATCH --output=</a:t>
                      </a:r>
                      <a:r>
                        <a:rPr lang="en-AU" sz="1050" b="1" i="0" dirty="0" err="1">
                          <a:solidFill>
                            <a:schemeClr val="tx1"/>
                          </a:solidFill>
                        </a:rPr>
                        <a:t>slurm</a:t>
                      </a:r>
                      <a:r>
                        <a:rPr lang="en-AU" sz="1050" b="1" i="0" dirty="0">
                          <a:solidFill>
                            <a:schemeClr val="tx1"/>
                          </a:solidFill>
                        </a:rPr>
                        <a:t>-%</a:t>
                      </a:r>
                      <a:r>
                        <a:rPr lang="en-AU" sz="1050" b="1" i="0" dirty="0" err="1">
                          <a:solidFill>
                            <a:schemeClr val="tx1"/>
                          </a:solidFill>
                        </a:rPr>
                        <a:t>j.out</a:t>
                      </a:r>
                      <a:br>
                        <a:rPr lang="en-AU" sz="1050" b="1" i="0" dirty="0">
                          <a:solidFill>
                            <a:schemeClr val="tx1"/>
                          </a:solidFill>
                        </a:rPr>
                      </a:br>
                      <a:r>
                        <a:rPr lang="en-AU" sz="1050" b="1" i="0" dirty="0">
                          <a:solidFill>
                            <a:schemeClr val="tx1"/>
                          </a:solidFill>
                        </a:rPr>
                        <a:t>#SBATCH --error=</a:t>
                      </a:r>
                      <a:r>
                        <a:rPr lang="en-AU" sz="1050" b="1" i="0" dirty="0" err="1">
                          <a:solidFill>
                            <a:schemeClr val="tx1"/>
                          </a:solidFill>
                        </a:rPr>
                        <a:t>slurm</a:t>
                      </a:r>
                      <a:r>
                        <a:rPr lang="en-AU" sz="1050" b="1" i="0" dirty="0">
                          <a:solidFill>
                            <a:schemeClr val="tx1"/>
                          </a:solidFill>
                        </a:rPr>
                        <a:t>-%</a:t>
                      </a:r>
                      <a:r>
                        <a:rPr lang="en-AU" sz="1050" b="1" i="0" dirty="0" err="1">
                          <a:solidFill>
                            <a:schemeClr val="tx1"/>
                          </a:solidFill>
                        </a:rPr>
                        <a:t>j.err</a:t>
                      </a:r>
                      <a:endParaRPr lang="en-AU" sz="1050" b="0" i="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Errors and output for running processes will be sent to these files. By default Slurm will write errors and errors to the same file; here two files will be used. These files are created in the directory that the </a:t>
                      </a:r>
                      <a:r>
                        <a:rPr lang="en-AU" sz="1050" dirty="0" err="1"/>
                        <a:t>sbatch</a:t>
                      </a:r>
                      <a:r>
                        <a:rPr lang="en-AU" sz="1050" dirty="0"/>
                        <a:t> command was run. If you want to place them elsewhere the directories must already exist. The job id will be appended to the filenames.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3305009"/>
                  </a:ext>
                </a:extLst>
              </a:tr>
              <a:tr h="425946">
                <a:tc>
                  <a:txBody>
                    <a:bodyPr/>
                    <a:lstStyle/>
                    <a:p>
                      <a:pPr marL="0">
                        <a:spcBef>
                          <a:spcPts val="600"/>
                        </a:spcBef>
                        <a:spcAft>
                          <a:spcPts val="600"/>
                        </a:spcAft>
                      </a:pPr>
                      <a:r>
                        <a:rPr lang="en-AU" sz="1050" b="1" i="0" dirty="0">
                          <a:solidFill>
                            <a:schemeClr val="tx1"/>
                          </a:solidFill>
                        </a:rPr>
                        <a:t>#SBATCH --nodes=1</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Number of nodes to use combined with the </a:t>
                      </a:r>
                      <a:r>
                        <a:rPr lang="en-AU" sz="1050" dirty="0" err="1"/>
                        <a:t>gres</a:t>
                      </a:r>
                      <a:r>
                        <a:rPr lang="en-AU" sz="1050" dirty="0"/>
                        <a:t> option (bellow) will determine the number of processes allocated to run the job.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66191612"/>
                  </a:ext>
                </a:extLst>
              </a:tr>
              <a:tr h="1727449">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AU" sz="1050" b="1" i="0" dirty="0">
                          <a:solidFill>
                            <a:schemeClr val="tx1"/>
                          </a:solidFill>
                        </a:rPr>
                        <a:t>#SBATCH --</a:t>
                      </a:r>
                      <a:r>
                        <a:rPr lang="en-AU" sz="1050" b="1" i="0" dirty="0" err="1">
                          <a:solidFill>
                            <a:schemeClr val="tx1"/>
                          </a:solidFill>
                        </a:rPr>
                        <a:t>gres</a:t>
                      </a:r>
                      <a:r>
                        <a:rPr lang="en-AU" sz="1050" b="1" i="0" dirty="0">
                          <a:solidFill>
                            <a:schemeClr val="tx1"/>
                          </a:solidFill>
                        </a:rPr>
                        <a:t>=gpu:tesla-smx2:4</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Determines what type of node will be allocated.  Wiener has two types of node for running deep learning jobs:</a:t>
                      </a:r>
                    </a:p>
                    <a:p>
                      <a:pPr marL="0" indent="0" defTabSz="895350">
                        <a:spcBef>
                          <a:spcPts val="600"/>
                        </a:spcBef>
                        <a:spcAft>
                          <a:spcPts val="600"/>
                        </a:spcAft>
                        <a:tabLst>
                          <a:tab pos="895350" algn="r"/>
                          <a:tab pos="985838" algn="l"/>
                        </a:tabLst>
                      </a:pPr>
                      <a:r>
                        <a:rPr lang="en-AU" sz="1050" b="1" dirty="0"/>
                        <a:t>	tesla</a:t>
                      </a:r>
                      <a:r>
                        <a:rPr lang="en-AU" sz="1050" dirty="0"/>
                        <a:t>:	a maximum of 2 GPUs per node, 16GB of GPU memory per GPU</a:t>
                      </a:r>
                    </a:p>
                    <a:p>
                      <a:pPr marL="0" indent="0" defTabSz="895350">
                        <a:spcBef>
                          <a:spcPts val="600"/>
                        </a:spcBef>
                        <a:spcAft>
                          <a:spcPts val="600"/>
                        </a:spcAft>
                        <a:tabLst>
                          <a:tab pos="895350" algn="r"/>
                          <a:tab pos="985838" algn="l"/>
                        </a:tabLst>
                      </a:pPr>
                      <a:r>
                        <a:rPr lang="en-AU" sz="1050" b="1" dirty="0"/>
                        <a:t>	tesla-smx2</a:t>
                      </a:r>
                      <a:r>
                        <a:rPr lang="en-AU" sz="1050" dirty="0"/>
                        <a:t>:	a maximum of 4 GPUs per node, 32GB of GPU memory per GPU</a:t>
                      </a:r>
                    </a:p>
                    <a:p>
                      <a:pPr marL="0">
                        <a:spcBef>
                          <a:spcPts val="600"/>
                        </a:spcBef>
                        <a:spcAft>
                          <a:spcPts val="600"/>
                        </a:spcAft>
                      </a:pPr>
                      <a:r>
                        <a:rPr lang="en-AU" sz="1050" dirty="0"/>
                        <a:t>The syntax is </a:t>
                      </a:r>
                      <a:r>
                        <a:rPr lang="en-AU" sz="1050" dirty="0" err="1"/>
                        <a:t>gres</a:t>
                      </a:r>
                      <a:r>
                        <a:rPr lang="en-AU" sz="1050" dirty="0"/>
                        <a:t>=</a:t>
                      </a:r>
                      <a:r>
                        <a:rPr lang="en-AU" sz="1050" dirty="0" err="1"/>
                        <a:t>gpu:</a:t>
                      </a:r>
                      <a:r>
                        <a:rPr lang="en-AU" sz="1050" i="1" dirty="0" err="1"/>
                        <a:t>node_type</a:t>
                      </a:r>
                      <a:r>
                        <a:rPr lang="en-AU" sz="1050" dirty="0" err="1"/>
                        <a:t>:</a:t>
                      </a:r>
                      <a:r>
                        <a:rPr lang="en-AU" sz="1050" i="1" dirty="0" err="1"/>
                        <a:t>number_of_gpus</a:t>
                      </a:r>
                      <a:r>
                        <a:rPr lang="en-AU" sz="1050" i="1" dirty="0"/>
                        <a:t>. </a:t>
                      </a:r>
                      <a:r>
                        <a:rPr lang="en-AU" sz="1050" dirty="0"/>
                        <a:t>The number of GPUs is per node. Multiply the number of nodes requested by the number of GPUs requested for total number of GPUs allocated.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27119299"/>
                  </a:ext>
                </a:extLst>
              </a:tr>
              <a:tr h="425946">
                <a:tc>
                  <a:txBody>
                    <a:bodyPr/>
                    <a:lstStyle/>
                    <a:p>
                      <a:pPr marL="0">
                        <a:spcBef>
                          <a:spcPts val="600"/>
                        </a:spcBef>
                        <a:spcAft>
                          <a:spcPts val="600"/>
                        </a:spcAft>
                      </a:pPr>
                      <a:r>
                        <a:rPr lang="en-AU" sz="1050" b="1" i="0" dirty="0">
                          <a:solidFill>
                            <a:schemeClr val="tx1"/>
                          </a:solidFill>
                        </a:rPr>
                        <a:t>#SBATCH --</a:t>
                      </a:r>
                      <a:r>
                        <a:rPr lang="en-AU" sz="1050" b="1" i="0" dirty="0" err="1">
                          <a:solidFill>
                            <a:schemeClr val="tx1"/>
                          </a:solidFill>
                        </a:rPr>
                        <a:t>ntasks</a:t>
                      </a:r>
                      <a:r>
                        <a:rPr lang="en-AU" sz="1050" b="1" i="0" dirty="0">
                          <a:solidFill>
                            <a:schemeClr val="tx1"/>
                          </a:solidFill>
                        </a:rPr>
                        <a:t>-per-node=4</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The number of tasks per node. This needs to match the number of GPUs per node. Number of tasks is the same as the number of processes that will run.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4107557"/>
                  </a:ext>
                </a:extLst>
              </a:tr>
              <a:tr h="591592">
                <a:tc>
                  <a:txBody>
                    <a:bodyPr/>
                    <a:lstStyle/>
                    <a:p>
                      <a:pPr marL="0">
                        <a:spcBef>
                          <a:spcPts val="600"/>
                        </a:spcBef>
                        <a:spcAft>
                          <a:spcPts val="600"/>
                        </a:spcAft>
                      </a:pPr>
                      <a:r>
                        <a:rPr lang="en-AU" sz="1050" b="1" i="0" dirty="0">
                          <a:solidFill>
                            <a:schemeClr val="tx1"/>
                          </a:solidFill>
                        </a:rPr>
                        <a:t>#SBATCH --</a:t>
                      </a:r>
                      <a:r>
                        <a:rPr lang="en-AU" sz="1050" b="1" i="0" dirty="0" err="1">
                          <a:solidFill>
                            <a:schemeClr val="tx1"/>
                          </a:solidFill>
                        </a:rPr>
                        <a:t>cpus</a:t>
                      </a:r>
                      <a:r>
                        <a:rPr lang="en-AU" sz="1050" b="1" i="0" dirty="0">
                          <a:solidFill>
                            <a:schemeClr val="tx1"/>
                          </a:solidFill>
                        </a:rPr>
                        <a:t>-per-task=7</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All nodes on Wiener have 28 CPUs. Setting 7 CPUs per GPU is a simple way to scale CPUs with GPU usage. If all GPUs in a node are </a:t>
                      </a:r>
                      <a:r>
                        <a:rPr lang="en-AU" sz="1050" i="1" dirty="0"/>
                        <a:t>to b</a:t>
                      </a:r>
                      <a:r>
                        <a:rPr lang="en-AU" sz="1050" dirty="0"/>
                        <a:t>e used we will use all the available CPUs as well.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66445306"/>
                  </a:ext>
                </a:extLst>
              </a:tr>
              <a:tr h="425946">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AU" sz="1050" b="1" i="0" u="none" strike="noStrike" kern="1200" cap="none" spc="0" normalizeH="0" baseline="0" noProof="0" dirty="0">
                          <a:ln>
                            <a:noFill/>
                          </a:ln>
                          <a:solidFill>
                            <a:schemeClr val="tx1"/>
                          </a:solidFill>
                          <a:effectLst/>
                          <a:uLnTx/>
                          <a:uFillTx/>
                          <a:latin typeface="+mn-lt"/>
                          <a:ea typeface="+mn-ea"/>
                          <a:cs typeface="+mn-cs"/>
                        </a:rPr>
                        <a:t>#SBATCH --mem-per-</a:t>
                      </a:r>
                      <a:r>
                        <a:rPr kumimoji="0" lang="en-AU" sz="1050" b="1" i="0" u="none" strike="noStrike" kern="1200" cap="none" spc="0" normalizeH="0" baseline="0" noProof="0" dirty="0" err="1">
                          <a:ln>
                            <a:noFill/>
                          </a:ln>
                          <a:solidFill>
                            <a:schemeClr val="tx1"/>
                          </a:solidFill>
                          <a:effectLst/>
                          <a:uLnTx/>
                          <a:uFillTx/>
                          <a:latin typeface="+mn-lt"/>
                          <a:ea typeface="+mn-ea"/>
                          <a:cs typeface="+mn-cs"/>
                        </a:rPr>
                        <a:t>cpu</a:t>
                      </a:r>
                      <a:r>
                        <a:rPr kumimoji="0" lang="en-AU" sz="1050" b="1" i="0" u="none" strike="noStrike" kern="1200" cap="none" spc="0" normalizeH="0" baseline="0" noProof="0" dirty="0">
                          <a:ln>
                            <a:noFill/>
                          </a:ln>
                          <a:solidFill>
                            <a:schemeClr val="tx1"/>
                          </a:solidFill>
                          <a:effectLst/>
                          <a:uLnTx/>
                          <a:uFillTx/>
                          <a:latin typeface="+mn-lt"/>
                          <a:ea typeface="+mn-ea"/>
                          <a:cs typeface="+mn-cs"/>
                        </a:rPr>
                        <a:t>=12G</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Memory is scaled using the same principal as CPUs. 345G is the maximum practical limit when using four GPUs.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29516112"/>
                  </a:ext>
                </a:extLst>
              </a:tr>
              <a:tr h="425946">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AU" sz="1050" b="1" i="0" dirty="0">
                          <a:solidFill>
                            <a:schemeClr val="tx1"/>
                          </a:solidFill>
                        </a:rPr>
                        <a:t>#SBATCH --partition=LMA</a:t>
                      </a:r>
                      <a:endParaRPr lang="en-AU" sz="105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marL="0">
                        <a:spcBef>
                          <a:spcPts val="600"/>
                        </a:spcBef>
                        <a:spcAft>
                          <a:spcPts val="600"/>
                        </a:spcAft>
                      </a:pPr>
                      <a:r>
                        <a:rPr lang="en-AU" sz="1050" dirty="0"/>
                        <a:t>The tesla and tesla-smx2 nodes used for the workshop are in the LMA partition of the cluster.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22402188"/>
                  </a:ext>
                </a:extLst>
              </a:tr>
            </a:tbl>
          </a:graphicData>
        </a:graphic>
      </p:graphicFrame>
      <p:sp>
        <p:nvSpPr>
          <p:cNvPr id="5" name="Date Placeholder 4">
            <a:extLst>
              <a:ext uri="{FF2B5EF4-FFF2-40B4-BE49-F238E27FC236}">
                <a16:creationId xmlns:a16="http://schemas.microsoft.com/office/drawing/2014/main" id="{3F161B12-BFA0-42B9-AA52-9B15C390224A}"/>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0EB25C71-6E5B-4700-96BF-447CCE9ABD85}"/>
              </a:ext>
            </a:extLst>
          </p:cNvPr>
          <p:cNvSpPr>
            <a:spLocks noGrp="1"/>
          </p:cNvSpPr>
          <p:nvPr>
            <p:ph type="sldNum" sz="quarter" idx="12"/>
          </p:nvPr>
        </p:nvSpPr>
        <p:spPr/>
        <p:txBody>
          <a:bodyPr/>
          <a:lstStyle/>
          <a:p>
            <a:fld id="{915116A8-D034-43C4-BA9A-D4A1A2020C6E}" type="slidenum">
              <a:rPr lang="en-AU" smtClean="0"/>
              <a:t>13</a:t>
            </a:fld>
            <a:endParaRPr lang="en-AU"/>
          </a:p>
        </p:txBody>
      </p:sp>
    </p:spTree>
    <p:extLst>
      <p:ext uri="{BB962C8B-B14F-4D97-AF65-F5344CB8AC3E}">
        <p14:creationId xmlns:p14="http://schemas.microsoft.com/office/powerpoint/2010/main" val="1924586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D02FB4-5947-48C5-BC68-556C3DC6193C}"/>
              </a:ext>
            </a:extLst>
          </p:cNvPr>
          <p:cNvSpPr>
            <a:spLocks noGrp="1"/>
          </p:cNvSpPr>
          <p:nvPr>
            <p:ph idx="1"/>
          </p:nvPr>
        </p:nvSpPr>
        <p:spPr>
          <a:xfrm>
            <a:off x="801624" y="1840301"/>
            <a:ext cx="3386201" cy="3820403"/>
          </a:xfrm>
        </p:spPr>
        <p:txBody>
          <a:bodyPr>
            <a:noAutofit/>
          </a:bodyPr>
          <a:lstStyle/>
          <a:p>
            <a:pPr marL="0" indent="0">
              <a:buNone/>
            </a:pPr>
            <a:r>
              <a:rPr lang="en-AU" sz="1600" dirty="0"/>
              <a:t>The latter section of the script is concerned with setting up the python and Horovod environment used by all the processes. The last part launches the processes with the mpiexec command.</a:t>
            </a:r>
          </a:p>
          <a:p>
            <a:pPr marL="0" indent="0">
              <a:buNone/>
            </a:pPr>
            <a:r>
              <a:rPr lang="en-AU" sz="1600" dirty="0"/>
              <a:t>Mpiexec starts the processes and ensures that environment variables are passed to them. It also passes runtime information to Horovod such as rank and local rank and total number of processes.</a:t>
            </a:r>
          </a:p>
          <a:p>
            <a:pPr marL="0" indent="0">
              <a:buNone/>
            </a:pPr>
            <a:r>
              <a:rPr lang="en-AU" sz="1600" dirty="0"/>
              <a:t>The script is submitted to the queueing system by executing </a:t>
            </a:r>
            <a:r>
              <a:rPr lang="en-AU" sz="1600" dirty="0" err="1"/>
              <a:t>sbatch</a:t>
            </a:r>
            <a:r>
              <a:rPr lang="en-AU" sz="1600" dirty="0"/>
              <a:t> run-job.sh from the command line.</a:t>
            </a:r>
          </a:p>
        </p:txBody>
      </p:sp>
      <p:graphicFrame>
        <p:nvGraphicFramePr>
          <p:cNvPr id="4" name="Table 4">
            <a:extLst>
              <a:ext uri="{FF2B5EF4-FFF2-40B4-BE49-F238E27FC236}">
                <a16:creationId xmlns:a16="http://schemas.microsoft.com/office/drawing/2014/main" id="{7BB30164-B4CC-4863-921A-D445D970FED9}"/>
              </a:ext>
            </a:extLst>
          </p:cNvPr>
          <p:cNvGraphicFramePr>
            <a:graphicFrameLocks noGrp="1"/>
          </p:cNvGraphicFramePr>
          <p:nvPr>
            <p:extLst>
              <p:ext uri="{D42A27DB-BD31-4B8C-83A1-F6EECF244321}">
                <p14:modId xmlns:p14="http://schemas.microsoft.com/office/powerpoint/2010/main" val="4128657523"/>
              </p:ext>
            </p:extLst>
          </p:nvPr>
        </p:nvGraphicFramePr>
        <p:xfrm>
          <a:off x="4418402" y="890270"/>
          <a:ext cx="6862373" cy="2697480"/>
        </p:xfrm>
        <a:graphic>
          <a:graphicData uri="http://schemas.openxmlformats.org/drawingml/2006/table">
            <a:tbl>
              <a:tblPr>
                <a:tableStyleId>{2D5ABB26-0587-4C30-8999-92F81FD0307C}</a:tableStyleId>
              </a:tblPr>
              <a:tblGrid>
                <a:gridCol w="3037201">
                  <a:extLst>
                    <a:ext uri="{9D8B030D-6E8A-4147-A177-3AD203B41FA5}">
                      <a16:colId xmlns:a16="http://schemas.microsoft.com/office/drawing/2014/main" val="3044694531"/>
                    </a:ext>
                  </a:extLst>
                </a:gridCol>
                <a:gridCol w="3825172">
                  <a:extLst>
                    <a:ext uri="{9D8B030D-6E8A-4147-A177-3AD203B41FA5}">
                      <a16:colId xmlns:a16="http://schemas.microsoft.com/office/drawing/2014/main" val="2952592093"/>
                    </a:ext>
                  </a:extLst>
                </a:gridCol>
              </a:tblGrid>
              <a:tr h="0">
                <a:tc>
                  <a:txBody>
                    <a:bodyPr/>
                    <a:lstStyle/>
                    <a:p>
                      <a:pPr>
                        <a:spcBef>
                          <a:spcPts val="600"/>
                        </a:spcBef>
                        <a:spcAft>
                          <a:spcPts val="600"/>
                        </a:spcAft>
                      </a:pPr>
                      <a:r>
                        <a:rPr lang="en-AU" sz="1050" b="1" dirty="0">
                          <a:solidFill>
                            <a:srgbClr val="3F3F3F"/>
                          </a:solidFill>
                        </a:rPr>
                        <a:t>module load anaconda/3.7</a:t>
                      </a:r>
                      <a:br>
                        <a:rPr lang="en-AU" sz="1050" b="1" dirty="0">
                          <a:solidFill>
                            <a:srgbClr val="3F3F3F"/>
                          </a:solidFill>
                        </a:rPr>
                      </a:br>
                      <a:r>
                        <a:rPr lang="en-AU" sz="1050" b="1" dirty="0">
                          <a:solidFill>
                            <a:srgbClr val="3F3F3F"/>
                          </a:solidFill>
                        </a:rPr>
                        <a:t>module load </a:t>
                      </a:r>
                      <a:r>
                        <a:rPr lang="en-AU" sz="1050" b="1" dirty="0" err="1">
                          <a:solidFill>
                            <a:srgbClr val="3F3F3F"/>
                          </a:solidFill>
                        </a:rPr>
                        <a:t>cuda</a:t>
                      </a:r>
                      <a:r>
                        <a:rPr lang="en-AU" sz="1050" b="1" dirty="0">
                          <a:solidFill>
                            <a:srgbClr val="3F3F3F"/>
                          </a:solidFill>
                        </a:rPr>
                        <a:t>/11.3.0</a:t>
                      </a:r>
                      <a:endParaRPr lang="en-AU" sz="1050" b="1" i="0" dirty="0">
                        <a:solidFill>
                          <a:srgbClr val="3F3F3F"/>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0" dirty="0"/>
                        <a:t>Load the required modules required to run our code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82355934"/>
                  </a:ext>
                </a:extLst>
              </a:tr>
              <a:tr h="129825">
                <a:tc>
                  <a:txBody>
                    <a:body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AU" sz="1050" b="1" dirty="0">
                          <a:solidFill>
                            <a:srgbClr val="3F3F3F"/>
                          </a:solidFill>
                        </a:rPr>
                        <a:t>unset CONDA_ENVS_PATH</a:t>
                      </a:r>
                      <a:endParaRPr lang="en-AU" sz="1050" b="1" i="0" dirty="0">
                        <a:solidFill>
                          <a:srgbClr val="3F3F3F"/>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1" dirty="0"/>
                        <a:t>Important! </a:t>
                      </a:r>
                      <a:r>
                        <a:rPr lang="en-AU" sz="1050" b="0" dirty="0"/>
                        <a:t>Wiener’s module system sets this environment variable. It must be cleared in order to for our .</a:t>
                      </a:r>
                      <a:r>
                        <a:rPr lang="en-AU" sz="1050" b="0" dirty="0" err="1"/>
                        <a:t>condarc</a:t>
                      </a:r>
                      <a:r>
                        <a:rPr lang="en-AU" sz="1050" b="0" dirty="0"/>
                        <a:t> file to be used properly.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7604297"/>
                  </a:ext>
                </a:extLst>
              </a:tr>
              <a:tr h="0">
                <a:tc>
                  <a:txBody>
                    <a:bodyPr/>
                    <a:lstStyle/>
                    <a:p>
                      <a:pPr>
                        <a:spcBef>
                          <a:spcPts val="600"/>
                        </a:spcBef>
                        <a:spcAft>
                          <a:spcPts val="600"/>
                        </a:spcAft>
                      </a:pPr>
                      <a:r>
                        <a:rPr lang="en-AU" sz="1050" b="1" dirty="0">
                          <a:solidFill>
                            <a:srgbClr val="3F3F3F"/>
                          </a:solidFill>
                        </a:rPr>
                        <a:t>export HOROVOD_CUDA_HOME=$CUDA_HOME</a:t>
                      </a:r>
                      <a:br>
                        <a:rPr lang="en-AU" sz="1050" b="1" dirty="0">
                          <a:solidFill>
                            <a:srgbClr val="3F3F3F"/>
                          </a:solidFill>
                        </a:rPr>
                      </a:br>
                      <a:r>
                        <a:rPr lang="en-AU" sz="1050" b="1" dirty="0">
                          <a:solidFill>
                            <a:srgbClr val="3F3F3F"/>
                          </a:solidFill>
                        </a:rPr>
                        <a:t>export HOROVOD_GPU_OPERATIONS=NCCL</a:t>
                      </a:r>
                      <a:br>
                        <a:rPr lang="en-AU" sz="1050" b="1" dirty="0">
                          <a:solidFill>
                            <a:srgbClr val="3F3F3F"/>
                          </a:solidFill>
                        </a:rPr>
                      </a:br>
                      <a:r>
                        <a:rPr lang="en-AU" sz="1050" b="1" dirty="0">
                          <a:solidFill>
                            <a:srgbClr val="3F3F3F"/>
                          </a:solidFill>
                        </a:rPr>
                        <a:t>export NCCL_DEBUG=WARN </a:t>
                      </a:r>
                      <a:endParaRPr lang="en-AU" sz="1050" b="1" i="0" dirty="0">
                        <a:solidFill>
                          <a:srgbClr val="3F3F3F"/>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0" dirty="0"/>
                        <a:t>Create and set Horovod specific environment variables.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3305009"/>
                  </a:ext>
                </a:extLst>
              </a:tr>
              <a:tr h="0">
                <a:tc>
                  <a:txBody>
                    <a:bodyPr/>
                    <a:lstStyle/>
                    <a:p>
                      <a:pPr>
                        <a:spcBef>
                          <a:spcPts val="600"/>
                        </a:spcBef>
                        <a:spcAft>
                          <a:spcPts val="600"/>
                        </a:spcAft>
                      </a:pPr>
                      <a:r>
                        <a:rPr lang="en-AU" sz="1050" b="1" dirty="0">
                          <a:solidFill>
                            <a:srgbClr val="3F3F3F"/>
                          </a:solidFill>
                        </a:rPr>
                        <a:t>eval "$(</a:t>
                      </a:r>
                      <a:r>
                        <a:rPr lang="en-AU" sz="1050" b="1" dirty="0" err="1">
                          <a:solidFill>
                            <a:srgbClr val="3F3F3F"/>
                          </a:solidFill>
                        </a:rPr>
                        <a:t>conda</a:t>
                      </a:r>
                      <a:r>
                        <a:rPr lang="en-AU" sz="1050" b="1" dirty="0">
                          <a:solidFill>
                            <a:srgbClr val="3F3F3F"/>
                          </a:solidFill>
                        </a:rPr>
                        <a:t> </a:t>
                      </a:r>
                      <a:r>
                        <a:rPr lang="en-AU" sz="1050" b="1" dirty="0" err="1">
                          <a:solidFill>
                            <a:srgbClr val="3F3F3F"/>
                          </a:solidFill>
                        </a:rPr>
                        <a:t>shell.bash</a:t>
                      </a:r>
                      <a:r>
                        <a:rPr lang="en-AU" sz="1050" b="1" dirty="0">
                          <a:solidFill>
                            <a:srgbClr val="3F3F3F"/>
                          </a:solidFill>
                        </a:rPr>
                        <a:t> hook)“</a:t>
                      </a:r>
                      <a:br>
                        <a:rPr lang="en-AU" sz="1050" b="1" dirty="0">
                          <a:solidFill>
                            <a:srgbClr val="3F3F3F"/>
                          </a:solidFill>
                        </a:rPr>
                      </a:br>
                      <a:r>
                        <a:rPr lang="en-AU" sz="1050" b="1" dirty="0" err="1">
                          <a:solidFill>
                            <a:srgbClr val="3F3F3F"/>
                          </a:solidFill>
                        </a:rPr>
                        <a:t>conda</a:t>
                      </a:r>
                      <a:r>
                        <a:rPr lang="en-AU" sz="1050" b="1" dirty="0">
                          <a:solidFill>
                            <a:srgbClr val="3F3F3F"/>
                          </a:solidFill>
                        </a:rPr>
                        <a:t> activate data-science</a:t>
                      </a:r>
                      <a:br>
                        <a:rPr lang="en-AU" sz="1050" b="1" dirty="0">
                          <a:solidFill>
                            <a:srgbClr val="3F3F3F"/>
                          </a:solidFill>
                        </a:rPr>
                      </a:br>
                      <a:r>
                        <a:rPr lang="en-AU" sz="1050" b="1" dirty="0">
                          <a:solidFill>
                            <a:srgbClr val="3F3F3F"/>
                          </a:solidFill>
                        </a:rPr>
                        <a:t>cd /scratch/</a:t>
                      </a:r>
                      <a:r>
                        <a:rPr lang="en-AU" sz="1050" b="1" dirty="0" err="1">
                          <a:solidFill>
                            <a:srgbClr val="3F3F3F"/>
                          </a:solidFill>
                        </a:rPr>
                        <a:t>rcc</a:t>
                      </a:r>
                      <a:r>
                        <a:rPr lang="en-AU" sz="1050" b="1" dirty="0">
                          <a:solidFill>
                            <a:srgbClr val="3F3F3F"/>
                          </a:solidFill>
                        </a:rPr>
                        <a:t>/$USERNAME/project/ml-</a:t>
                      </a:r>
                      <a:r>
                        <a:rPr lang="en-AU" sz="1050" b="1" dirty="0" err="1">
                          <a:solidFill>
                            <a:srgbClr val="3F3F3F"/>
                          </a:solidFill>
                        </a:rPr>
                        <a:t>hpc</a:t>
                      </a:r>
                      <a:endParaRPr lang="en-AU" sz="1050" b="1" dirty="0">
                        <a:solidFill>
                          <a:srgbClr val="3F3F3F"/>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0" dirty="0"/>
                        <a:t>Active the </a:t>
                      </a:r>
                      <a:r>
                        <a:rPr lang="en-AU" sz="1050" b="0" dirty="0" err="1"/>
                        <a:t>conda</a:t>
                      </a:r>
                      <a:r>
                        <a:rPr lang="en-AU" sz="1050" b="0" dirty="0"/>
                        <a:t> environment that supports Horovod and set the current directory to where the training scripts are located.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27119299"/>
                  </a:ext>
                </a:extLst>
              </a:tr>
              <a:tr h="406632">
                <a:tc>
                  <a:txBody>
                    <a:bodyPr/>
                    <a:lstStyle/>
                    <a:p>
                      <a:pPr>
                        <a:spcBef>
                          <a:spcPts val="600"/>
                        </a:spcBef>
                        <a:spcAft>
                          <a:spcPts val="600"/>
                        </a:spcAft>
                      </a:pPr>
                      <a:r>
                        <a:rPr lang="en-AU" sz="1050" b="1" dirty="0">
                          <a:solidFill>
                            <a:srgbClr val="3F3F3F"/>
                          </a:solidFill>
                        </a:rPr>
                        <a:t>mpiexec -np ${SLURM_NTASKS} \</a:t>
                      </a:r>
                      <a:br>
                        <a:rPr lang="en-AU" sz="1050" b="1" dirty="0">
                          <a:solidFill>
                            <a:srgbClr val="3F3F3F"/>
                          </a:solidFill>
                        </a:rPr>
                      </a:br>
                      <a:r>
                        <a:rPr lang="en-AU" sz="1050" b="1" dirty="0">
                          <a:solidFill>
                            <a:srgbClr val="3F3F3F"/>
                          </a:solidFill>
                        </a:rPr>
                        <a:t>    -bind-to none -map-by slot \</a:t>
                      </a:r>
                      <a:br>
                        <a:rPr lang="en-AU" sz="1050" b="1" dirty="0">
                          <a:solidFill>
                            <a:srgbClr val="3F3F3F"/>
                          </a:solidFill>
                        </a:rPr>
                      </a:br>
                      <a:r>
                        <a:rPr lang="en-AU" sz="1050" b="1" dirty="0">
                          <a:solidFill>
                            <a:srgbClr val="3F3F3F"/>
                          </a:solidFill>
                        </a:rPr>
                        <a:t>    python multi-fashion-minst.py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spcBef>
                          <a:spcPts val="600"/>
                        </a:spcBef>
                        <a:spcAft>
                          <a:spcPts val="600"/>
                        </a:spcAft>
                      </a:pPr>
                      <a:r>
                        <a:rPr lang="en-AU" sz="1050" b="0" dirty="0"/>
                        <a:t>Execute the code using multiple processes.  The bind slot option enables GPU to process mappings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4107557"/>
                  </a:ext>
                </a:extLst>
              </a:tr>
            </a:tbl>
          </a:graphicData>
        </a:graphic>
      </p:graphicFrame>
      <p:sp>
        <p:nvSpPr>
          <p:cNvPr id="5" name="Date Placeholder 4">
            <a:extLst>
              <a:ext uri="{FF2B5EF4-FFF2-40B4-BE49-F238E27FC236}">
                <a16:creationId xmlns:a16="http://schemas.microsoft.com/office/drawing/2014/main" id="{30FC6886-BD1C-4E8E-B632-AD9BD2D02E8D}"/>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15145D17-52E0-437F-A2D3-B1B88B6750C6}"/>
              </a:ext>
            </a:extLst>
          </p:cNvPr>
          <p:cNvSpPr>
            <a:spLocks noGrp="1"/>
          </p:cNvSpPr>
          <p:nvPr>
            <p:ph type="sldNum" sz="quarter" idx="12"/>
          </p:nvPr>
        </p:nvSpPr>
        <p:spPr/>
        <p:txBody>
          <a:bodyPr/>
          <a:lstStyle/>
          <a:p>
            <a:fld id="{915116A8-D034-43C4-BA9A-D4A1A2020C6E}" type="slidenum">
              <a:rPr lang="en-AU" smtClean="0"/>
              <a:t>14</a:t>
            </a:fld>
            <a:endParaRPr lang="en-AU"/>
          </a:p>
        </p:txBody>
      </p:sp>
      <p:sp>
        <p:nvSpPr>
          <p:cNvPr id="7" name="Title 2">
            <a:extLst>
              <a:ext uri="{FF2B5EF4-FFF2-40B4-BE49-F238E27FC236}">
                <a16:creationId xmlns:a16="http://schemas.microsoft.com/office/drawing/2014/main" id="{2AB683AE-A167-4742-B846-D94AB2C6B676}"/>
              </a:ext>
            </a:extLst>
          </p:cNvPr>
          <p:cNvSpPr txBox="1">
            <a:spLocks/>
          </p:cNvSpPr>
          <p:nvPr/>
        </p:nvSpPr>
        <p:spPr>
          <a:xfrm>
            <a:off x="838201" y="629792"/>
            <a:ext cx="3526535" cy="127952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a:t>Running Horovod Code</a:t>
            </a:r>
            <a:endParaRPr lang="en-AU" dirty="0"/>
          </a:p>
        </p:txBody>
      </p:sp>
    </p:spTree>
    <p:extLst>
      <p:ext uri="{BB962C8B-B14F-4D97-AF65-F5344CB8AC3E}">
        <p14:creationId xmlns:p14="http://schemas.microsoft.com/office/powerpoint/2010/main" val="3339404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44C8D74-977A-4AB4-ADD5-673C1AA93BA4}"/>
              </a:ext>
            </a:extLst>
          </p:cNvPr>
          <p:cNvSpPr>
            <a:spLocks noGrp="1"/>
          </p:cNvSpPr>
          <p:nvPr>
            <p:ph idx="1"/>
          </p:nvPr>
        </p:nvSpPr>
        <p:spPr>
          <a:xfrm>
            <a:off x="795528" y="1307783"/>
            <a:ext cx="10719816" cy="829185"/>
          </a:xfrm>
        </p:spPr>
        <p:txBody>
          <a:bodyPr>
            <a:normAutofit/>
          </a:bodyPr>
          <a:lstStyle/>
          <a:p>
            <a:pPr marL="0" indent="0">
              <a:buNone/>
            </a:pPr>
            <a:r>
              <a:rPr lang="en-AU" sz="2000" dirty="0"/>
              <a:t>These are the changes made to the single process code in order to train the model with multiple GPUs. This section is concerned with initialising the process and binding one GPU to each process.</a:t>
            </a:r>
          </a:p>
        </p:txBody>
      </p:sp>
      <p:sp>
        <p:nvSpPr>
          <p:cNvPr id="3" name="Title 2">
            <a:extLst>
              <a:ext uri="{FF2B5EF4-FFF2-40B4-BE49-F238E27FC236}">
                <a16:creationId xmlns:a16="http://schemas.microsoft.com/office/drawing/2014/main" id="{724B0112-51FC-4284-80C2-E644996D09E6}"/>
              </a:ext>
            </a:extLst>
          </p:cNvPr>
          <p:cNvSpPr>
            <a:spLocks noGrp="1"/>
          </p:cNvSpPr>
          <p:nvPr>
            <p:ph type="title"/>
          </p:nvPr>
        </p:nvSpPr>
        <p:spPr/>
        <p:txBody>
          <a:bodyPr>
            <a:normAutofit/>
          </a:bodyPr>
          <a:lstStyle/>
          <a:p>
            <a:r>
              <a:rPr lang="en-AU" dirty="0"/>
              <a:t>Horovod Code</a:t>
            </a:r>
          </a:p>
        </p:txBody>
      </p:sp>
      <p:graphicFrame>
        <p:nvGraphicFramePr>
          <p:cNvPr id="4" name="Table 5">
            <a:extLst>
              <a:ext uri="{FF2B5EF4-FFF2-40B4-BE49-F238E27FC236}">
                <a16:creationId xmlns:a16="http://schemas.microsoft.com/office/drawing/2014/main" id="{C1D691EB-37BA-438A-ACA1-947146AAB12C}"/>
              </a:ext>
            </a:extLst>
          </p:cNvPr>
          <p:cNvGraphicFramePr>
            <a:graphicFrameLocks noGrp="1"/>
          </p:cNvGraphicFramePr>
          <p:nvPr>
            <p:extLst>
              <p:ext uri="{D42A27DB-BD31-4B8C-83A1-F6EECF244321}">
                <p14:modId xmlns:p14="http://schemas.microsoft.com/office/powerpoint/2010/main" val="2867295302"/>
              </p:ext>
            </p:extLst>
          </p:nvPr>
        </p:nvGraphicFramePr>
        <p:xfrm>
          <a:off x="1263238" y="2136968"/>
          <a:ext cx="9620662" cy="4114800"/>
        </p:xfrm>
        <a:graphic>
          <a:graphicData uri="http://schemas.openxmlformats.org/drawingml/2006/table">
            <a:tbl>
              <a:tblPr>
                <a:effectLst/>
                <a:tableStyleId>{5C22544A-7EE6-4342-B048-85BDC9FD1C3A}</a:tableStyleId>
              </a:tblPr>
              <a:tblGrid>
                <a:gridCol w="5729104">
                  <a:extLst>
                    <a:ext uri="{9D8B030D-6E8A-4147-A177-3AD203B41FA5}">
                      <a16:colId xmlns:a16="http://schemas.microsoft.com/office/drawing/2014/main" val="2437102275"/>
                    </a:ext>
                  </a:extLst>
                </a:gridCol>
                <a:gridCol w="3891558">
                  <a:extLst>
                    <a:ext uri="{9D8B030D-6E8A-4147-A177-3AD203B41FA5}">
                      <a16:colId xmlns:a16="http://schemas.microsoft.com/office/drawing/2014/main" val="3224658346"/>
                    </a:ext>
                  </a:extLst>
                </a:gridCol>
              </a:tblGrid>
              <a:tr h="12629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import</a:t>
                      </a:r>
                      <a:r>
                        <a:rPr kumimoji="0" lang="pt-BR"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horovod</a:t>
                      </a:r>
                      <a:r>
                        <a:rPr kumimoji="0" lang="pt-BR"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pt-BR"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tensorflow</a:t>
                      </a:r>
                      <a:r>
                        <a:rPr kumimoji="0" lang="pt-BR"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pt-BR"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keras </a:t>
                      </a:r>
                      <a:r>
                        <a:rPr kumimoji="0" lang="pt-BR"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as</a:t>
                      </a:r>
                      <a:r>
                        <a:rPr kumimoji="0" lang="pt-BR"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hvd</a:t>
                      </a:r>
                      <a:endParaRPr lang="en-AU" dirty="0"/>
                    </a:p>
                  </a:txBody>
                  <a:tcPr>
                    <a:solidFill>
                      <a:srgbClr val="3F3F3F"/>
                    </a:solidFill>
                  </a:tcPr>
                </a:tc>
                <a:tc>
                  <a:txBody>
                    <a:bodyPr/>
                    <a:lstStyle/>
                    <a:p>
                      <a:r>
                        <a:rPr lang="en-AU" sz="1600" dirty="0">
                          <a:solidFill>
                            <a:schemeClr val="bg1">
                              <a:lumMod val="75000"/>
                            </a:schemeClr>
                          </a:solidFill>
                        </a:rPr>
                        <a:t>Import the library. Here we import the Keras version.</a:t>
                      </a:r>
                    </a:p>
                  </a:txBody>
                  <a:tcPr>
                    <a:solidFill>
                      <a:srgbClr val="3F3F3F"/>
                    </a:solidFill>
                  </a:tcPr>
                </a:tc>
                <a:extLst>
                  <a:ext uri="{0D108BD9-81ED-4DB2-BD59-A6C34878D82A}">
                    <a16:rowId xmlns:a16="http://schemas.microsoft.com/office/drawing/2014/main" val="3499017182"/>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hvd</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init</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lang="en-AU" dirty="0"/>
                    </a:p>
                  </a:txBody>
                  <a:tcPr>
                    <a:solidFill>
                      <a:srgbClr val="3F3F3F"/>
                    </a:solidFill>
                  </a:tcPr>
                </a:tc>
                <a:tc>
                  <a:txBody>
                    <a:bodyPr/>
                    <a:lstStyle/>
                    <a:p>
                      <a:r>
                        <a:rPr lang="en-AU" sz="1600" dirty="0">
                          <a:solidFill>
                            <a:schemeClr val="bg1">
                              <a:lumMod val="75000"/>
                            </a:schemeClr>
                          </a:solidFill>
                        </a:rPr>
                        <a:t>Initialise Horovod.</a:t>
                      </a:r>
                    </a:p>
                  </a:txBody>
                  <a:tcPr>
                    <a:solidFill>
                      <a:srgbClr val="3F3F3F"/>
                    </a:solidFill>
                  </a:tcPr>
                </a:tc>
                <a:extLst>
                  <a:ext uri="{0D108BD9-81ED-4DB2-BD59-A6C34878D82A}">
                    <a16:rowId xmlns:a16="http://schemas.microsoft.com/office/drawing/2014/main" val="1785512456"/>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gpus</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tf</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config</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experimental</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list_physical_devices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a:ln>
                            <a:noFill/>
                          </a:ln>
                          <a:solidFill>
                            <a:srgbClr val="DCA3A3"/>
                          </a:solidFill>
                          <a:effectLst/>
                          <a:highlight>
                            <a:srgbClr val="3F3F3F"/>
                          </a:highlight>
                          <a:uLnTx/>
                          <a:uFillTx/>
                          <a:latin typeface="+mn-lt"/>
                          <a:ea typeface="+mn-ea"/>
                          <a:cs typeface="+mn-cs"/>
                        </a:rPr>
                        <a:t>'GPU'</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lang="en-AU" dirty="0"/>
                    </a:p>
                  </a:txBody>
                  <a:tcPr>
                    <a:solidFill>
                      <a:srgbClr val="3F3F3F"/>
                    </a:solidFill>
                  </a:tcPr>
                </a:tc>
                <a:tc>
                  <a:txBody>
                    <a:bodyPr/>
                    <a:lstStyle/>
                    <a:p>
                      <a:r>
                        <a:rPr lang="en-AU" sz="1600" dirty="0">
                          <a:solidFill>
                            <a:schemeClr val="bg1">
                              <a:lumMod val="75000"/>
                            </a:schemeClr>
                          </a:solidFill>
                        </a:rPr>
                        <a:t>Obtain a list of GPUs on the node that this process is running on.</a:t>
                      </a:r>
                    </a:p>
                  </a:txBody>
                  <a:tcPr>
                    <a:solidFill>
                      <a:srgbClr val="3F3F3F"/>
                    </a:solidFill>
                  </a:tcPr>
                </a:tc>
                <a:extLst>
                  <a:ext uri="{0D108BD9-81ED-4DB2-BD59-A6C34878D82A}">
                    <a16:rowId xmlns:a16="http://schemas.microsoft.com/office/drawing/2014/main" val="3984612432"/>
                  </a:ext>
                </a:extLst>
              </a:tr>
              <a:tr h="14825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for</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in</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tf</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config</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experimental</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set_memory_growth</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True</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lang="en-AU" dirty="0"/>
                    </a:p>
                  </a:txBody>
                  <a:tcPr>
                    <a:solidFill>
                      <a:srgbClr val="3F3F3F"/>
                    </a:solidFill>
                  </a:tcPr>
                </a:tc>
                <a:tc>
                  <a:txBody>
                    <a:bodyPr/>
                    <a:lstStyle/>
                    <a:p>
                      <a:r>
                        <a:rPr lang="en-AU" sz="1600" dirty="0">
                          <a:solidFill>
                            <a:schemeClr val="bg1">
                              <a:lumMod val="75000"/>
                            </a:schemeClr>
                          </a:solidFill>
                        </a:rPr>
                        <a:t>Do not use all the GPU memory at once. All process set this for all GPUs on a node even though they will only use one GPU. This is because TensorFlow will reserve all memory on all GPUs for any process by default. </a:t>
                      </a:r>
                    </a:p>
                  </a:txBody>
                  <a:tcPr>
                    <a:solidFill>
                      <a:srgbClr val="3F3F3F"/>
                    </a:solidFill>
                  </a:tcPr>
                </a:tc>
                <a:extLst>
                  <a:ext uri="{0D108BD9-81ED-4DB2-BD59-A6C34878D82A}">
                    <a16:rowId xmlns:a16="http://schemas.microsoft.com/office/drawing/2014/main" val="3048231955"/>
                  </a:ext>
                </a:extLst>
              </a:tr>
              <a:tr h="4586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1" i="0" u="none" strike="noStrike" kern="1200" cap="none" spc="0" normalizeH="0" baseline="0" noProof="0" dirty="0">
                          <a:ln>
                            <a:noFill/>
                          </a:ln>
                          <a:solidFill>
                            <a:srgbClr val="DFC47D"/>
                          </a:solidFill>
                          <a:effectLst/>
                          <a:highlight>
                            <a:srgbClr val="3F3F3F"/>
                          </a:highlight>
                          <a:uLnTx/>
                          <a:uFillTx/>
                          <a:latin typeface="+mn-lt"/>
                          <a:ea typeface="+mn-ea"/>
                          <a:cs typeface="+mn-cs"/>
                        </a:rPr>
                        <a:t>if</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tf</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config</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experimental</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set_visible_devices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gpus</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hvd</a:t>
                      </a:r>
                      <a:r>
                        <a:rPr kumimoji="0" lang="en-AU" sz="1400" b="1" i="0" u="none" strike="noStrike" kern="1200" cap="none" spc="0" normalizeH="0" baseline="0" noProof="0" dirty="0" err="1">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err="1">
                          <a:ln>
                            <a:noFill/>
                          </a:ln>
                          <a:solidFill>
                            <a:srgbClr val="DCDCCC"/>
                          </a:solidFill>
                          <a:effectLst/>
                          <a:highlight>
                            <a:srgbClr val="3F3F3F"/>
                          </a:highlight>
                          <a:uLnTx/>
                          <a:uFillTx/>
                          <a:latin typeface="+mn-lt"/>
                          <a:ea typeface="+mn-ea"/>
                          <a:cs typeface="+mn-cs"/>
                        </a:rPr>
                        <a:t>local_rank</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r>
                        <a:rPr kumimoji="0" lang="en-AU" sz="1400" b="0" i="0" u="none" strike="noStrike" kern="1200" cap="none" spc="0" normalizeH="0" baseline="0" noProof="0" dirty="0">
                          <a:ln>
                            <a:noFill/>
                          </a:ln>
                          <a:solidFill>
                            <a:srgbClr val="DCDCCC"/>
                          </a:solidFill>
                          <a:effectLst/>
                          <a:highlight>
                            <a:srgbClr val="3F3F3F"/>
                          </a:highlight>
                          <a:uLnTx/>
                          <a:uFillTx/>
                          <a:latin typeface="+mn-lt"/>
                          <a:ea typeface="+mn-ea"/>
                          <a:cs typeface="+mn-cs"/>
                        </a:rPr>
                        <a:t> </a:t>
                      </a:r>
                      <a:r>
                        <a:rPr kumimoji="0" lang="en-AU" sz="1400" b="0" i="0" u="none" strike="noStrike" kern="1200" cap="none" spc="0" normalizeH="0" baseline="0" noProof="0" dirty="0">
                          <a:ln>
                            <a:noFill/>
                          </a:ln>
                          <a:solidFill>
                            <a:srgbClr val="DCA3A3"/>
                          </a:solidFill>
                          <a:effectLst/>
                          <a:highlight>
                            <a:srgbClr val="3F3F3F"/>
                          </a:highlight>
                          <a:uLnTx/>
                          <a:uFillTx/>
                          <a:latin typeface="+mn-lt"/>
                          <a:ea typeface="+mn-ea"/>
                          <a:cs typeface="+mn-cs"/>
                        </a:rPr>
                        <a:t>'GPU'</a:t>
                      </a:r>
                      <a:r>
                        <a:rPr kumimoji="0" lang="en-AU" sz="1400" b="1" i="0" u="none" strike="noStrike" kern="1200" cap="none" spc="0" normalizeH="0" baseline="0" noProof="0" dirty="0">
                          <a:ln>
                            <a:noFill/>
                          </a:ln>
                          <a:solidFill>
                            <a:srgbClr val="9F9D6D"/>
                          </a:solidFill>
                          <a:effectLst/>
                          <a:highlight>
                            <a:srgbClr val="3F3F3F"/>
                          </a:highlight>
                          <a:uLnTx/>
                          <a:uFillTx/>
                          <a:latin typeface="+mn-lt"/>
                          <a:ea typeface="+mn-ea"/>
                          <a:cs typeface="+mn-cs"/>
                        </a:rPr>
                        <a:t>)</a:t>
                      </a:r>
                      <a:endParaRPr lang="en-AU" dirty="0"/>
                    </a:p>
                  </a:txBody>
                  <a:tcPr>
                    <a:solidFill>
                      <a:srgbClr val="3F3F3F"/>
                    </a:solidFill>
                  </a:tcPr>
                </a:tc>
                <a:tc>
                  <a:txBody>
                    <a:bodyPr/>
                    <a:lstStyle/>
                    <a:p>
                      <a:r>
                        <a:rPr lang="en-AU" sz="1600" dirty="0">
                          <a:solidFill>
                            <a:schemeClr val="bg1">
                              <a:lumMod val="75000"/>
                            </a:schemeClr>
                          </a:solidFill>
                        </a:rPr>
                        <a:t>Bind this process identified by local rank to a single GPU. The Slurm script that runs the code ensures that there is a one to one relationship between the local rank of the process and GPUs on the node.</a:t>
                      </a:r>
                    </a:p>
                  </a:txBody>
                  <a:tcPr>
                    <a:solidFill>
                      <a:srgbClr val="3F3F3F"/>
                    </a:solidFill>
                  </a:tcPr>
                </a:tc>
                <a:extLst>
                  <a:ext uri="{0D108BD9-81ED-4DB2-BD59-A6C34878D82A}">
                    <a16:rowId xmlns:a16="http://schemas.microsoft.com/office/drawing/2014/main" val="731030847"/>
                  </a:ext>
                </a:extLst>
              </a:tr>
            </a:tbl>
          </a:graphicData>
        </a:graphic>
      </p:graphicFrame>
      <p:sp>
        <p:nvSpPr>
          <p:cNvPr id="5" name="Date Placeholder 4">
            <a:extLst>
              <a:ext uri="{FF2B5EF4-FFF2-40B4-BE49-F238E27FC236}">
                <a16:creationId xmlns:a16="http://schemas.microsoft.com/office/drawing/2014/main" id="{E8C7BC02-8F9A-4441-BCA4-B625EE36AEF7}"/>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61D0881A-4FD8-4C2A-8625-D9B1C6213B10}"/>
              </a:ext>
            </a:extLst>
          </p:cNvPr>
          <p:cNvSpPr>
            <a:spLocks noGrp="1"/>
          </p:cNvSpPr>
          <p:nvPr>
            <p:ph type="sldNum" sz="quarter" idx="12"/>
          </p:nvPr>
        </p:nvSpPr>
        <p:spPr/>
        <p:txBody>
          <a:bodyPr/>
          <a:lstStyle/>
          <a:p>
            <a:fld id="{915116A8-D034-43C4-BA9A-D4A1A2020C6E}" type="slidenum">
              <a:rPr lang="en-AU" smtClean="0"/>
              <a:t>15</a:t>
            </a:fld>
            <a:endParaRPr lang="en-AU"/>
          </a:p>
        </p:txBody>
      </p:sp>
    </p:spTree>
    <p:extLst>
      <p:ext uri="{BB962C8B-B14F-4D97-AF65-F5344CB8AC3E}">
        <p14:creationId xmlns:p14="http://schemas.microsoft.com/office/powerpoint/2010/main" val="313611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4B0112-51FC-4284-80C2-E644996D09E6}"/>
              </a:ext>
            </a:extLst>
          </p:cNvPr>
          <p:cNvSpPr>
            <a:spLocks noGrp="1"/>
          </p:cNvSpPr>
          <p:nvPr>
            <p:ph type="title"/>
          </p:nvPr>
        </p:nvSpPr>
        <p:spPr>
          <a:xfrm>
            <a:off x="803276" y="629792"/>
            <a:ext cx="10477500" cy="698676"/>
          </a:xfrm>
        </p:spPr>
        <p:txBody>
          <a:bodyPr>
            <a:normAutofit/>
          </a:bodyPr>
          <a:lstStyle/>
          <a:p>
            <a:r>
              <a:rPr lang="en-AU" dirty="0"/>
              <a:t>Horovod Code</a:t>
            </a:r>
          </a:p>
        </p:txBody>
      </p:sp>
      <p:graphicFrame>
        <p:nvGraphicFramePr>
          <p:cNvPr id="5" name="Table 5">
            <a:extLst>
              <a:ext uri="{FF2B5EF4-FFF2-40B4-BE49-F238E27FC236}">
                <a16:creationId xmlns:a16="http://schemas.microsoft.com/office/drawing/2014/main" id="{F97A664E-3F42-47C5-A997-2CF1076FD892}"/>
              </a:ext>
            </a:extLst>
          </p:cNvPr>
          <p:cNvGraphicFramePr>
            <a:graphicFrameLocks noGrp="1"/>
          </p:cNvGraphicFramePr>
          <p:nvPr>
            <p:extLst>
              <p:ext uri="{D42A27DB-BD31-4B8C-83A1-F6EECF244321}">
                <p14:modId xmlns:p14="http://schemas.microsoft.com/office/powerpoint/2010/main" val="4177362560"/>
              </p:ext>
            </p:extLst>
          </p:nvPr>
        </p:nvGraphicFramePr>
        <p:xfrm>
          <a:off x="1271588" y="2136968"/>
          <a:ext cx="9612312" cy="2529840"/>
        </p:xfrm>
        <a:graphic>
          <a:graphicData uri="http://schemas.openxmlformats.org/drawingml/2006/table">
            <a:tbl>
              <a:tblPr bandRow="1">
                <a:tableStyleId>{F5AB1C69-6EDB-4FF4-983F-18BD219EF322}</a:tableStyleId>
              </a:tblPr>
              <a:tblGrid>
                <a:gridCol w="6220430">
                  <a:extLst>
                    <a:ext uri="{9D8B030D-6E8A-4147-A177-3AD203B41FA5}">
                      <a16:colId xmlns:a16="http://schemas.microsoft.com/office/drawing/2014/main" val="3572400254"/>
                    </a:ext>
                  </a:extLst>
                </a:gridCol>
                <a:gridCol w="3391882">
                  <a:extLst>
                    <a:ext uri="{9D8B030D-6E8A-4147-A177-3AD203B41FA5}">
                      <a16:colId xmlns:a16="http://schemas.microsoft.com/office/drawing/2014/main" val="3418394249"/>
                    </a:ext>
                  </a:extLst>
                </a:gridCol>
              </a:tblGrid>
              <a:tr h="1115786">
                <a:tc>
                  <a:txBody>
                    <a:bodyPr/>
                    <a:lstStyle/>
                    <a:p>
                      <a:r>
                        <a:rPr lang="en-AU" sz="1400" dirty="0">
                          <a:solidFill>
                            <a:srgbClr val="DCDCCC"/>
                          </a:solidFill>
                          <a:highlight>
                            <a:srgbClr val="3F3F3F"/>
                          </a:highlight>
                        </a:rPr>
                        <a:t>opt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DistributedOptimizer</a:t>
                      </a:r>
                      <a:r>
                        <a:rPr lang="en-AU" sz="1400" b="1" dirty="0">
                          <a:solidFill>
                            <a:srgbClr val="9F9D6D"/>
                          </a:solidFill>
                          <a:highlight>
                            <a:srgbClr val="3F3F3F"/>
                          </a:highlight>
                        </a:rPr>
                        <a:t>(</a:t>
                      </a:r>
                      <a:r>
                        <a:rPr lang="en-AU" sz="1400" b="0" dirty="0">
                          <a:solidFill>
                            <a:srgbClr val="DCDCCC"/>
                          </a:solidFill>
                          <a:highlight>
                            <a:srgbClr val="3F3F3F"/>
                          </a:highlight>
                        </a:rPr>
                        <a:t>SGD</a:t>
                      </a:r>
                      <a:r>
                        <a:rPr lang="en-AU" sz="1400" b="1" dirty="0">
                          <a:solidFill>
                            <a:srgbClr val="9F9D6D"/>
                          </a:solidFill>
                          <a:highlight>
                            <a:srgbClr val="3F3F3F"/>
                          </a:highlight>
                        </a:rPr>
                        <a:t>(</a:t>
                      </a:r>
                      <a:r>
                        <a:rPr lang="en-AU" sz="1400" b="0" dirty="0" err="1">
                          <a:solidFill>
                            <a:srgbClr val="DCDCCC"/>
                          </a:solidFill>
                          <a:highlight>
                            <a:srgbClr val="3F3F3F"/>
                          </a:highlight>
                        </a:rPr>
                        <a:t>lr</a:t>
                      </a:r>
                      <a:r>
                        <a:rPr lang="en-AU" sz="1400" b="1" dirty="0">
                          <a:solidFill>
                            <a:srgbClr val="9F9D6D"/>
                          </a:solidFill>
                          <a:highlight>
                            <a:srgbClr val="3F3F3F"/>
                          </a:highlight>
                        </a:rPr>
                        <a:t>=</a:t>
                      </a:r>
                      <a:r>
                        <a:rPr lang="en-AU" sz="1400" b="0" dirty="0" err="1">
                          <a:solidFill>
                            <a:srgbClr val="DCDCCC"/>
                          </a:solidFill>
                          <a:highlight>
                            <a:srgbClr val="3F3F3F"/>
                          </a:highlight>
                        </a:rPr>
                        <a:t>learning_rate</a:t>
                      </a:r>
                      <a:r>
                        <a:rPr lang="en-AU" sz="1400" b="1" dirty="0">
                          <a:solidFill>
                            <a:srgbClr val="9F9D6D"/>
                          </a:solidFill>
                          <a:highlight>
                            <a:srgbClr val="3F3F3F"/>
                          </a:highlight>
                        </a:rPr>
                        <a:t>,</a:t>
                      </a:r>
                      <a:r>
                        <a:rPr lang="en-AU" sz="1400" b="0" dirty="0">
                          <a:solidFill>
                            <a:srgbClr val="DCDCCC"/>
                          </a:solidFill>
                          <a:highlight>
                            <a:srgbClr val="3F3F3F"/>
                          </a:highlight>
                        </a:rPr>
                        <a:t> momentum</a:t>
                      </a:r>
                      <a:r>
                        <a:rPr lang="en-AU" sz="1400" b="1" dirty="0">
                          <a:solidFill>
                            <a:srgbClr val="9F9D6D"/>
                          </a:solidFill>
                          <a:highlight>
                            <a:srgbClr val="3F3F3F"/>
                          </a:highlight>
                        </a:rPr>
                        <a:t>=</a:t>
                      </a:r>
                      <a:r>
                        <a:rPr lang="en-AU" sz="1400" b="0" dirty="0">
                          <a:solidFill>
                            <a:srgbClr val="DCDCCC"/>
                          </a:solidFill>
                          <a:highlight>
                            <a:srgbClr val="3F3F3F"/>
                          </a:highlight>
                        </a:rPr>
                        <a:t>momentum</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The optimiser is where Horovod distributes image frames to processes and later recombines them. One line of code wraps a standard Keras optimiser in an Horovod optimiser to accomplish </a:t>
                      </a:r>
                    </a:p>
                    <a:p>
                      <a:endParaRPr lang="en-AU" sz="1400" dirty="0">
                        <a:solidFill>
                          <a:schemeClr val="bg1">
                            <a:lumMod val="75000"/>
                          </a:schemeClr>
                        </a:solidFill>
                      </a:endParaRPr>
                    </a:p>
                  </a:txBody>
                  <a:tcPr>
                    <a:solidFill>
                      <a:srgbClr val="3F3F3F"/>
                    </a:solidFill>
                  </a:tcPr>
                </a:tc>
                <a:extLst>
                  <a:ext uri="{0D108BD9-81ED-4DB2-BD59-A6C34878D82A}">
                    <a16:rowId xmlns:a16="http://schemas.microsoft.com/office/drawing/2014/main" val="1691409740"/>
                  </a:ext>
                </a:extLst>
              </a:tr>
              <a:tr h="1119414">
                <a:tc>
                  <a:txBody>
                    <a:bodyPr/>
                    <a:lstStyle/>
                    <a:p>
                      <a:r>
                        <a:rPr lang="en-AU" sz="1400" dirty="0" err="1">
                          <a:solidFill>
                            <a:srgbClr val="DCDCCC"/>
                          </a:solidFill>
                          <a:highlight>
                            <a:srgbClr val="3F3F3F"/>
                          </a:highlight>
                        </a:rPr>
                        <a:t>model</a:t>
                      </a:r>
                      <a:r>
                        <a:rPr lang="en-AU" sz="1400" b="1" dirty="0" err="1">
                          <a:solidFill>
                            <a:srgbClr val="9F9D6D"/>
                          </a:solidFill>
                          <a:highlight>
                            <a:srgbClr val="3F3F3F"/>
                          </a:highlight>
                        </a:rPr>
                        <a:t>.</a:t>
                      </a:r>
                      <a:r>
                        <a:rPr lang="en-AU" sz="1400" b="0" dirty="0" err="1">
                          <a:solidFill>
                            <a:srgbClr val="DCDCCC"/>
                          </a:solidFill>
                          <a:highlight>
                            <a:srgbClr val="3F3F3F"/>
                          </a:highlight>
                        </a:rPr>
                        <a:t>compile</a:t>
                      </a:r>
                      <a:r>
                        <a:rPr lang="en-AU" sz="1400" b="1" dirty="0">
                          <a:solidFill>
                            <a:srgbClr val="9F9D6D"/>
                          </a:solidFill>
                          <a:highlight>
                            <a:srgbClr val="3F3F3F"/>
                          </a:highlight>
                        </a:rPr>
                        <a:t>(</a:t>
                      </a:r>
                      <a:r>
                        <a:rPr lang="en-AU" sz="1400" b="0" dirty="0">
                          <a:solidFill>
                            <a:srgbClr val="DCDCCC"/>
                          </a:solidFill>
                          <a:highlight>
                            <a:srgbClr val="3F3F3F"/>
                          </a:highlight>
                        </a:rPr>
                        <a:t>optimizer</a:t>
                      </a:r>
                      <a:r>
                        <a:rPr lang="en-AU" sz="1400" b="1" dirty="0">
                          <a:solidFill>
                            <a:srgbClr val="9F9D6D"/>
                          </a:solidFill>
                          <a:highlight>
                            <a:srgbClr val="3F3F3F"/>
                          </a:highlight>
                        </a:rPr>
                        <a:t>=</a:t>
                      </a:r>
                      <a:r>
                        <a:rPr lang="en-AU" sz="1400" b="0" dirty="0">
                          <a:solidFill>
                            <a:srgbClr val="DCDCCC"/>
                          </a:solidFill>
                          <a:highlight>
                            <a:srgbClr val="3F3F3F"/>
                          </a:highlight>
                        </a:rPr>
                        <a:t>opt</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loss</a:t>
                      </a:r>
                      <a:r>
                        <a:rPr lang="en-AU" sz="1400" b="1" dirty="0">
                          <a:solidFill>
                            <a:srgbClr val="9F9D6D"/>
                          </a:solidFill>
                          <a:highlight>
                            <a:srgbClr val="3F3F3F"/>
                          </a:highlight>
                        </a:rPr>
                        <a:t>=</a:t>
                      </a:r>
                      <a:r>
                        <a:rPr lang="en-AU" sz="1400" b="0" dirty="0">
                          <a:solidFill>
                            <a:srgbClr val="DCA3A3"/>
                          </a:solidFill>
                          <a:highlight>
                            <a:srgbClr val="3F3F3F"/>
                          </a:highlight>
                        </a:rPr>
                        <a:t>'</a:t>
                      </a:r>
                      <a:r>
                        <a:rPr lang="en-AU" sz="1400" b="0" dirty="0" err="1">
                          <a:solidFill>
                            <a:srgbClr val="DCA3A3"/>
                          </a:solidFill>
                          <a:highlight>
                            <a:srgbClr val="3F3F3F"/>
                          </a:highlight>
                        </a:rPr>
                        <a:t>categorical_crossentropy</a:t>
                      </a:r>
                      <a:r>
                        <a:rPr lang="en-AU" sz="1400" b="0" dirty="0">
                          <a:solidFill>
                            <a:srgbClr val="DCA3A3"/>
                          </a:solidFill>
                          <a:highlight>
                            <a:srgbClr val="3F3F3F"/>
                          </a:highlight>
                        </a:rPr>
                        <a:t>'</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metrics</a:t>
                      </a:r>
                      <a:r>
                        <a:rPr lang="en-AU" sz="1400" b="1" dirty="0">
                          <a:solidFill>
                            <a:srgbClr val="9F9D6D"/>
                          </a:solidFill>
                          <a:highlight>
                            <a:srgbClr val="3F3F3F"/>
                          </a:highlight>
                        </a:rPr>
                        <a:t>=[</a:t>
                      </a:r>
                      <a:r>
                        <a:rPr lang="en-AU" sz="1400" b="0" dirty="0">
                          <a:solidFill>
                            <a:srgbClr val="DCA3A3"/>
                          </a:solidFill>
                          <a:highlight>
                            <a:srgbClr val="3F3F3F"/>
                          </a:highlight>
                        </a:rPr>
                        <a:t>'accuracy'</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experimental_run_tf_function</a:t>
                      </a:r>
                      <a:r>
                        <a:rPr lang="en-AU" sz="1400" b="1" dirty="0">
                          <a:solidFill>
                            <a:srgbClr val="9F9D6D"/>
                          </a:solidFill>
                          <a:highlight>
                            <a:srgbClr val="3F3F3F"/>
                          </a:highlight>
                        </a:rPr>
                        <a:t>=</a:t>
                      </a:r>
                      <a:r>
                        <a:rPr lang="en-AU" sz="1400" b="0" dirty="0">
                          <a:solidFill>
                            <a:srgbClr val="DCDCCC"/>
                          </a:solidFill>
                          <a:highlight>
                            <a:srgbClr val="3F3F3F"/>
                          </a:highlight>
                        </a:rPr>
                        <a:t>False</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The </a:t>
                      </a:r>
                      <a:r>
                        <a:rPr lang="en-AU" sz="1400" b="0" dirty="0" err="1">
                          <a:solidFill>
                            <a:srgbClr val="DCDCCC"/>
                          </a:solidFill>
                          <a:highlight>
                            <a:srgbClr val="3F3F3F"/>
                          </a:highlight>
                        </a:rPr>
                        <a:t>experimental_run_tf_function</a:t>
                      </a:r>
                      <a:r>
                        <a:rPr lang="en-AU" sz="1400" b="0" dirty="0">
                          <a:solidFill>
                            <a:srgbClr val="DCDCCC"/>
                          </a:solidFill>
                          <a:highlight>
                            <a:srgbClr val="3F3F3F"/>
                          </a:highlight>
                        </a:rPr>
                        <a:t> parameter is set to false to ensure the Horovod optimiser is used</a:t>
                      </a:r>
                      <a:r>
                        <a:rPr lang="en-AU" sz="1400" dirty="0">
                          <a:solidFill>
                            <a:schemeClr val="bg1">
                              <a:lumMod val="75000"/>
                            </a:schemeClr>
                          </a:solidFill>
                        </a:rPr>
                        <a:t> and not the underlying </a:t>
                      </a:r>
                      <a:r>
                        <a:rPr lang="en-AU" sz="1400" dirty="0" err="1">
                          <a:solidFill>
                            <a:schemeClr val="bg1">
                              <a:lumMod val="75000"/>
                            </a:schemeClr>
                          </a:solidFill>
                        </a:rPr>
                        <a:t>Karas</a:t>
                      </a:r>
                      <a:r>
                        <a:rPr lang="en-AU" sz="1400" dirty="0">
                          <a:solidFill>
                            <a:schemeClr val="bg1">
                              <a:lumMod val="75000"/>
                            </a:schemeClr>
                          </a:solidFill>
                        </a:rPr>
                        <a:t> optimiser.</a:t>
                      </a:r>
                    </a:p>
                    <a:p>
                      <a:endParaRPr lang="en-AU" sz="1400" dirty="0">
                        <a:solidFill>
                          <a:schemeClr val="bg1">
                            <a:lumMod val="75000"/>
                          </a:schemeClr>
                        </a:solidFill>
                      </a:endParaRPr>
                    </a:p>
                  </a:txBody>
                  <a:tcPr>
                    <a:solidFill>
                      <a:srgbClr val="3F3F3F"/>
                    </a:solidFill>
                  </a:tcPr>
                </a:tc>
                <a:extLst>
                  <a:ext uri="{0D108BD9-81ED-4DB2-BD59-A6C34878D82A}">
                    <a16:rowId xmlns:a16="http://schemas.microsoft.com/office/drawing/2014/main" val="847678007"/>
                  </a:ext>
                </a:extLst>
              </a:tr>
            </a:tbl>
          </a:graphicData>
        </a:graphic>
      </p:graphicFrame>
      <p:sp>
        <p:nvSpPr>
          <p:cNvPr id="4" name="Content Placeholder 1">
            <a:extLst>
              <a:ext uri="{FF2B5EF4-FFF2-40B4-BE49-F238E27FC236}">
                <a16:creationId xmlns:a16="http://schemas.microsoft.com/office/drawing/2014/main" id="{9D9184AA-4A88-455F-A051-D62E64856DFE}"/>
              </a:ext>
            </a:extLst>
          </p:cNvPr>
          <p:cNvSpPr>
            <a:spLocks noGrp="1"/>
          </p:cNvSpPr>
          <p:nvPr>
            <p:ph idx="1"/>
          </p:nvPr>
        </p:nvSpPr>
        <p:spPr>
          <a:xfrm>
            <a:off x="795528" y="1307783"/>
            <a:ext cx="10719816" cy="829185"/>
          </a:xfrm>
        </p:spPr>
        <p:txBody>
          <a:bodyPr>
            <a:normAutofit/>
          </a:bodyPr>
          <a:lstStyle/>
          <a:p>
            <a:pPr marL="0" indent="0">
              <a:buNone/>
            </a:pPr>
            <a:r>
              <a:rPr lang="en-AU" sz="2000" dirty="0"/>
              <a:t>Horovod does the work such batching, distribution of data, and calculation of average gradients via the optimiser. The </a:t>
            </a:r>
            <a:r>
              <a:rPr lang="en-AU" sz="2000" dirty="0" err="1"/>
              <a:t>compile_model</a:t>
            </a:r>
            <a:r>
              <a:rPr lang="en-AU" sz="2000" dirty="0"/>
              <a:t> function is modified to facilitate this.</a:t>
            </a:r>
          </a:p>
        </p:txBody>
      </p:sp>
      <p:sp>
        <p:nvSpPr>
          <p:cNvPr id="2" name="Date Placeholder 1">
            <a:extLst>
              <a:ext uri="{FF2B5EF4-FFF2-40B4-BE49-F238E27FC236}">
                <a16:creationId xmlns:a16="http://schemas.microsoft.com/office/drawing/2014/main" id="{02A91D4F-0D24-461A-9306-8A85CA211E03}"/>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3BFA0869-FD06-4C9A-81A8-5ED570E80EC8}"/>
              </a:ext>
            </a:extLst>
          </p:cNvPr>
          <p:cNvSpPr>
            <a:spLocks noGrp="1"/>
          </p:cNvSpPr>
          <p:nvPr>
            <p:ph type="sldNum" sz="quarter" idx="12"/>
          </p:nvPr>
        </p:nvSpPr>
        <p:spPr/>
        <p:txBody>
          <a:bodyPr/>
          <a:lstStyle/>
          <a:p>
            <a:fld id="{915116A8-D034-43C4-BA9A-D4A1A2020C6E}" type="slidenum">
              <a:rPr lang="en-AU" smtClean="0"/>
              <a:t>16</a:t>
            </a:fld>
            <a:endParaRPr lang="en-AU"/>
          </a:p>
        </p:txBody>
      </p:sp>
    </p:spTree>
    <p:extLst>
      <p:ext uri="{BB962C8B-B14F-4D97-AF65-F5344CB8AC3E}">
        <p14:creationId xmlns:p14="http://schemas.microsoft.com/office/powerpoint/2010/main" val="39275299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4B0112-51FC-4284-80C2-E644996D09E6}"/>
              </a:ext>
            </a:extLst>
          </p:cNvPr>
          <p:cNvSpPr>
            <a:spLocks noGrp="1"/>
          </p:cNvSpPr>
          <p:nvPr>
            <p:ph type="title"/>
          </p:nvPr>
        </p:nvSpPr>
        <p:spPr>
          <a:xfrm>
            <a:off x="803275" y="629792"/>
            <a:ext cx="10550525" cy="698676"/>
          </a:xfrm>
        </p:spPr>
        <p:txBody>
          <a:bodyPr>
            <a:normAutofit/>
          </a:bodyPr>
          <a:lstStyle/>
          <a:p>
            <a:r>
              <a:rPr lang="en-AU" dirty="0"/>
              <a:t>Horovod Code</a:t>
            </a:r>
          </a:p>
        </p:txBody>
      </p:sp>
      <p:graphicFrame>
        <p:nvGraphicFramePr>
          <p:cNvPr id="5" name="Table 5">
            <a:extLst>
              <a:ext uri="{FF2B5EF4-FFF2-40B4-BE49-F238E27FC236}">
                <a16:creationId xmlns:a16="http://schemas.microsoft.com/office/drawing/2014/main" id="{F97A664E-3F42-47C5-A997-2CF1076FD892}"/>
              </a:ext>
            </a:extLst>
          </p:cNvPr>
          <p:cNvGraphicFramePr>
            <a:graphicFrameLocks noGrp="1"/>
          </p:cNvGraphicFramePr>
          <p:nvPr>
            <p:extLst>
              <p:ext uri="{D42A27DB-BD31-4B8C-83A1-F6EECF244321}">
                <p14:modId xmlns:p14="http://schemas.microsoft.com/office/powerpoint/2010/main" val="3220286373"/>
              </p:ext>
            </p:extLst>
          </p:nvPr>
        </p:nvGraphicFramePr>
        <p:xfrm>
          <a:off x="1271588" y="2136968"/>
          <a:ext cx="9612312" cy="3850614"/>
        </p:xfrm>
        <a:graphic>
          <a:graphicData uri="http://schemas.openxmlformats.org/drawingml/2006/table">
            <a:tbl>
              <a:tblPr bandRow="1">
                <a:tableStyleId>{F5AB1C69-6EDB-4FF4-983F-18BD219EF322}</a:tableStyleId>
              </a:tblPr>
              <a:tblGrid>
                <a:gridCol w="6220430">
                  <a:extLst>
                    <a:ext uri="{9D8B030D-6E8A-4147-A177-3AD203B41FA5}">
                      <a16:colId xmlns:a16="http://schemas.microsoft.com/office/drawing/2014/main" val="3572400254"/>
                    </a:ext>
                  </a:extLst>
                </a:gridCol>
                <a:gridCol w="3391882">
                  <a:extLst>
                    <a:ext uri="{9D8B030D-6E8A-4147-A177-3AD203B41FA5}">
                      <a16:colId xmlns:a16="http://schemas.microsoft.com/office/drawing/2014/main" val="3418394249"/>
                    </a:ext>
                  </a:extLst>
                </a:gridCol>
              </a:tblGrid>
              <a:tr h="1246345">
                <a:tc>
                  <a:txBody>
                    <a:bodyPr/>
                    <a:lstStyle/>
                    <a:p>
                      <a:r>
                        <a:rPr lang="en-AU" sz="1400" dirty="0">
                          <a:solidFill>
                            <a:srgbClr val="DCDCCC"/>
                          </a:solidFill>
                          <a:highlight>
                            <a:srgbClr val="3F3F3F"/>
                          </a:highlight>
                        </a:rPr>
                        <a:t> </a:t>
                      </a:r>
                      <a:r>
                        <a:rPr lang="en-AU" sz="1400" b="1" dirty="0">
                          <a:solidFill>
                            <a:srgbClr val="DFC47D"/>
                          </a:solidFill>
                          <a:highlight>
                            <a:srgbClr val="3F3F3F"/>
                          </a:highlight>
                        </a:rPr>
                        <a:t>if</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rank</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a:solidFill>
                            <a:srgbClr val="8CD0D3"/>
                          </a:solidFill>
                          <a:highlight>
                            <a:srgbClr val="3F3F3F"/>
                          </a:highlight>
                        </a:rPr>
                        <a:t>0</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tf</a:t>
                      </a:r>
                      <a:r>
                        <a:rPr lang="en-AU" sz="1400" b="1" dirty="0" err="1">
                          <a:solidFill>
                            <a:srgbClr val="9F9D6D"/>
                          </a:solidFill>
                          <a:highlight>
                            <a:srgbClr val="3F3F3F"/>
                          </a:highlight>
                        </a:rPr>
                        <a:t>.</a:t>
                      </a:r>
                      <a:r>
                        <a:rPr lang="en-AU" sz="1400" b="0" dirty="0" err="1">
                          <a:solidFill>
                            <a:srgbClr val="DCDCCC"/>
                          </a:solidFill>
                          <a:highlight>
                            <a:srgbClr val="3F3F3F"/>
                          </a:highlight>
                        </a:rPr>
                        <a:t>keras</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ModelCheckpoint</a:t>
                      </a:r>
                      <a:r>
                        <a:rPr lang="en-AU" sz="1400" b="1" dirty="0">
                          <a:solidFill>
                            <a:srgbClr val="9F9D6D"/>
                          </a:solidFill>
                          <a:highlight>
                            <a:srgbClr val="3F3F3F"/>
                          </a:highlight>
                        </a:rPr>
                        <a:t>(</a:t>
                      </a:r>
                      <a:r>
                        <a:rPr lang="en-AU" sz="1400" b="0" dirty="0" err="1">
                          <a:solidFill>
                            <a:srgbClr val="DCDCCC"/>
                          </a:solidFill>
                          <a:highlight>
                            <a:srgbClr val="3F3F3F"/>
                          </a:highlight>
                        </a:rPr>
                        <a:t>checkpoint_filename</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tf</a:t>
                      </a:r>
                      <a:r>
                        <a:rPr lang="en-AU" sz="1400" b="1" dirty="0" err="1">
                          <a:solidFill>
                            <a:srgbClr val="9F9D6D"/>
                          </a:solidFill>
                          <a:highlight>
                            <a:srgbClr val="3F3F3F"/>
                          </a:highlight>
                        </a:rPr>
                        <a:t>.</a:t>
                      </a:r>
                      <a:r>
                        <a:rPr lang="en-AU" sz="1400" b="0" dirty="0" err="1">
                          <a:solidFill>
                            <a:srgbClr val="DCDCCC"/>
                          </a:solidFill>
                          <a:highlight>
                            <a:srgbClr val="3F3F3F"/>
                          </a:highlight>
                        </a:rPr>
                        <a:t>keras</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TensorBoard</a:t>
                      </a:r>
                      <a:r>
                        <a:rPr lang="en-AU" sz="1400" b="1" dirty="0">
                          <a:solidFill>
                            <a:srgbClr val="9F9D6D"/>
                          </a:solidFill>
                          <a:highlight>
                            <a:srgbClr val="3F3F3F"/>
                          </a:highlight>
                        </a:rPr>
                        <a:t>(</a:t>
                      </a:r>
                      <a:r>
                        <a:rPr lang="en-AU" sz="1400" b="0" dirty="0" err="1">
                          <a:solidFill>
                            <a:srgbClr val="DCDCCC"/>
                          </a:solidFill>
                          <a:highlight>
                            <a:srgbClr val="3F3F3F"/>
                          </a:highlight>
                        </a:rPr>
                        <a:t>log_dir</a:t>
                      </a:r>
                      <a:r>
                        <a:rPr lang="en-AU" sz="1400" b="1" dirty="0">
                          <a:solidFill>
                            <a:srgbClr val="9F9D6D"/>
                          </a:solidFill>
                          <a:highlight>
                            <a:srgbClr val="3F3F3F"/>
                          </a:highlight>
                        </a:rPr>
                        <a:t>=</a:t>
                      </a:r>
                      <a:r>
                        <a:rPr lang="en-AU" sz="1400" b="0" dirty="0" err="1">
                          <a:solidFill>
                            <a:srgbClr val="DCDCCC"/>
                          </a:solidFill>
                          <a:highlight>
                            <a:srgbClr val="3F3F3F"/>
                          </a:highlight>
                        </a:rPr>
                        <a:t>tensorboard_log_dir</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histogram_freq</a:t>
                      </a:r>
                      <a:r>
                        <a:rPr lang="en-AU" sz="1400" b="1" dirty="0">
                          <a:solidFill>
                            <a:srgbClr val="9F9D6D"/>
                          </a:solidFill>
                          <a:highlight>
                            <a:srgbClr val="3F3F3F"/>
                          </a:highlight>
                        </a:rPr>
                        <a:t>=</a:t>
                      </a:r>
                      <a:r>
                        <a:rPr lang="en-AU" sz="1400" b="0" dirty="0">
                          <a:solidFill>
                            <a:srgbClr val="8CD0D3"/>
                          </a:solidFill>
                          <a:highlight>
                            <a:srgbClr val="3F3F3F"/>
                          </a:highlight>
                        </a:rPr>
                        <a:t>1</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Ensuring that only one process generates output. It is important to remember that the model is always identical on all processes. As output only pertains to the model only one process is required to generate the output.</a:t>
                      </a:r>
                    </a:p>
                  </a:txBody>
                  <a:tcPr>
                    <a:solidFill>
                      <a:srgbClr val="3F3F3F"/>
                    </a:solidFill>
                  </a:tcPr>
                </a:tc>
                <a:extLst>
                  <a:ext uri="{0D108BD9-81ED-4DB2-BD59-A6C34878D82A}">
                    <a16:rowId xmlns:a16="http://schemas.microsoft.com/office/drawing/2014/main" val="2266364639"/>
                  </a:ext>
                </a:extLst>
              </a:tr>
              <a:tr h="1067068">
                <a:tc>
                  <a:txBody>
                    <a:bodyPr/>
                    <a:lstStyle/>
                    <a:p>
                      <a:r>
                        <a:rPr lang="en-AU" sz="140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BroadcastGlobalVariablesCallback</a:t>
                      </a:r>
                      <a:r>
                        <a:rPr lang="en-AU" sz="1400" b="1" dirty="0">
                          <a:solidFill>
                            <a:srgbClr val="9F9D6D"/>
                          </a:solidFill>
                          <a:highlight>
                            <a:srgbClr val="3F3F3F"/>
                          </a:highlight>
                        </a:rPr>
                        <a:t>(</a:t>
                      </a:r>
                      <a:r>
                        <a:rPr lang="en-AU" sz="1400" b="0" dirty="0">
                          <a:solidFill>
                            <a:srgbClr val="8CD0D3"/>
                          </a:solidFill>
                          <a:highlight>
                            <a:srgbClr val="3F3F3F"/>
                          </a:highlight>
                        </a:rPr>
                        <a:t>0</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MetricAverageCallback</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i="1" dirty="0" err="1">
                          <a:solidFill>
                            <a:schemeClr val="accent2">
                              <a:lumMod val="40000"/>
                              <a:lumOff val="60000"/>
                            </a:schemeClr>
                          </a:solidFill>
                          <a:highlight>
                            <a:srgbClr val="3F3F3F"/>
                          </a:highlight>
                        </a:rPr>
                        <a:t>hvd</a:t>
                      </a:r>
                      <a:r>
                        <a:rPr lang="en-AU" sz="1400" b="1" i="1" dirty="0" err="1">
                          <a:solidFill>
                            <a:schemeClr val="accent2">
                              <a:lumMod val="40000"/>
                              <a:lumOff val="60000"/>
                            </a:schemeClr>
                          </a:solidFill>
                          <a:highlight>
                            <a:srgbClr val="3F3F3F"/>
                          </a:highlight>
                        </a:rPr>
                        <a:t>.</a:t>
                      </a:r>
                      <a:r>
                        <a:rPr lang="en-AU" sz="1400" b="0" i="1" dirty="0" err="1">
                          <a:solidFill>
                            <a:schemeClr val="accent2">
                              <a:lumMod val="40000"/>
                              <a:lumOff val="60000"/>
                            </a:schemeClr>
                          </a:solidFill>
                          <a:highlight>
                            <a:srgbClr val="3F3F3F"/>
                          </a:highlight>
                        </a:rPr>
                        <a:t>callbacks</a:t>
                      </a:r>
                      <a:r>
                        <a:rPr lang="en-AU" sz="1400" b="1" i="1" dirty="0" err="1">
                          <a:solidFill>
                            <a:schemeClr val="accent2">
                              <a:lumMod val="40000"/>
                              <a:lumOff val="60000"/>
                            </a:schemeClr>
                          </a:solidFill>
                          <a:highlight>
                            <a:srgbClr val="3F3F3F"/>
                          </a:highlight>
                        </a:rPr>
                        <a:t>.</a:t>
                      </a:r>
                      <a:r>
                        <a:rPr lang="en-AU" sz="1400" b="0" i="1" dirty="0" err="1">
                          <a:solidFill>
                            <a:schemeClr val="accent2">
                              <a:lumMod val="40000"/>
                              <a:lumOff val="60000"/>
                            </a:schemeClr>
                          </a:solidFill>
                          <a:highlight>
                            <a:srgbClr val="3F3F3F"/>
                          </a:highlight>
                        </a:rPr>
                        <a:t>LearningRateWarmupCallback</a:t>
                      </a:r>
                      <a:r>
                        <a:rPr lang="en-AU" sz="1400" b="0" i="1" dirty="0">
                          <a:solidFill>
                            <a:schemeClr val="accent2">
                              <a:lumMod val="40000"/>
                              <a:lumOff val="60000"/>
                            </a:schemeClr>
                          </a:solidFill>
                          <a:highlight>
                            <a:srgbClr val="3F3F3F"/>
                          </a:highlight>
                        </a:rPr>
                        <a:t>…</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The Broadcast callback ensures the same initial model is used when training starts.</a:t>
                      </a:r>
                    </a:p>
                    <a:p>
                      <a:pPr marL="0" marR="0" lvl="0" indent="0" algn="l" defTabSz="914400" rtl="0" eaLnBrk="1" fontAlgn="auto" latinLnBrk="0" hangingPunct="1">
                        <a:lnSpc>
                          <a:spcPct val="100000"/>
                        </a:lnSpc>
                        <a:spcBef>
                          <a:spcPts val="600"/>
                        </a:spcBef>
                        <a:spcAft>
                          <a:spcPts val="0"/>
                        </a:spcAft>
                        <a:buClrTx/>
                        <a:buSzTx/>
                        <a:buFontTx/>
                        <a:buNone/>
                        <a:tabLst/>
                        <a:defRPr/>
                      </a:pPr>
                      <a:r>
                        <a:rPr lang="en-AU" sz="1400" dirty="0">
                          <a:solidFill>
                            <a:schemeClr val="bg1">
                              <a:lumMod val="75000"/>
                            </a:schemeClr>
                          </a:solidFill>
                        </a:rPr>
                        <a:t>The Metric average callback ensures the model is synchronised before Tensorboard data is generated.</a:t>
                      </a:r>
                    </a:p>
                    <a:p>
                      <a:pPr marL="0" marR="0" lvl="0" indent="0" algn="l" defTabSz="914400" rtl="0" eaLnBrk="1" fontAlgn="auto" latinLnBrk="0" hangingPunct="1">
                        <a:lnSpc>
                          <a:spcPct val="100000"/>
                        </a:lnSpc>
                        <a:spcBef>
                          <a:spcPts val="600"/>
                        </a:spcBef>
                        <a:spcAft>
                          <a:spcPts val="0"/>
                        </a:spcAft>
                        <a:buClrTx/>
                        <a:buSzTx/>
                        <a:buFontTx/>
                        <a:buNone/>
                        <a:tabLst/>
                        <a:defRPr/>
                      </a:pPr>
                      <a:r>
                        <a:rPr lang="en-AU" sz="1400" dirty="0">
                          <a:solidFill>
                            <a:schemeClr val="bg1">
                              <a:lumMod val="75000"/>
                            </a:schemeClr>
                          </a:solidFill>
                        </a:rPr>
                        <a:t>The Learning Rate Warmup callback is discussed later.</a:t>
                      </a:r>
                    </a:p>
                  </a:txBody>
                  <a:tcPr>
                    <a:solidFill>
                      <a:srgbClr val="3F3F3F"/>
                    </a:solidFill>
                  </a:tcPr>
                </a:tc>
                <a:extLst>
                  <a:ext uri="{0D108BD9-81ED-4DB2-BD59-A6C34878D82A}">
                    <a16:rowId xmlns:a16="http://schemas.microsoft.com/office/drawing/2014/main" val="4038065821"/>
                  </a:ext>
                </a:extLst>
              </a:tr>
              <a:tr h="741654">
                <a:tc>
                  <a:txBody>
                    <a:bodyPr/>
                    <a:lstStyle/>
                    <a:p>
                      <a:r>
                        <a:rPr lang="en-AU" sz="1400" dirty="0">
                          <a:solidFill>
                            <a:srgbClr val="DCDCCC"/>
                          </a:solidFill>
                          <a:highlight>
                            <a:srgbClr val="3F3F3F"/>
                          </a:highlight>
                        </a:rPr>
                        <a:t> </a:t>
                      </a:r>
                      <a:r>
                        <a:rPr lang="en-AU" sz="1400" b="1" dirty="0">
                          <a:solidFill>
                            <a:srgbClr val="DFC47D"/>
                          </a:solidFill>
                          <a:highlight>
                            <a:srgbClr val="3F3F3F"/>
                          </a:highlight>
                        </a:rPr>
                        <a:t>if</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rank</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a:solidFill>
                            <a:srgbClr val="8CD0D3"/>
                          </a:solidFill>
                          <a:highlight>
                            <a:srgbClr val="3F3F3F"/>
                          </a:highlight>
                        </a:rPr>
                        <a:t>0</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model</a:t>
                      </a:r>
                      <a:r>
                        <a:rPr lang="en-AU" sz="1400" b="1" dirty="0" err="1">
                          <a:solidFill>
                            <a:srgbClr val="9F9D6D"/>
                          </a:solidFill>
                          <a:highlight>
                            <a:srgbClr val="3F3F3F"/>
                          </a:highlight>
                        </a:rPr>
                        <a:t>.</a:t>
                      </a:r>
                      <a:r>
                        <a:rPr lang="en-AU" sz="1400" b="0" dirty="0" err="1">
                          <a:solidFill>
                            <a:srgbClr val="DCDCCC"/>
                          </a:solidFill>
                          <a:highlight>
                            <a:srgbClr val="3F3F3F"/>
                          </a:highlight>
                        </a:rPr>
                        <a:t>save</a:t>
                      </a:r>
                      <a:r>
                        <a:rPr lang="en-AU" sz="1400" b="1" dirty="0">
                          <a:solidFill>
                            <a:srgbClr val="9F9D6D"/>
                          </a:solidFill>
                          <a:highlight>
                            <a:srgbClr val="3F3F3F"/>
                          </a:highlight>
                        </a:rPr>
                        <a:t>(</a:t>
                      </a:r>
                      <a:r>
                        <a:rPr lang="en-AU" sz="1400" b="0" dirty="0" err="1">
                          <a:solidFill>
                            <a:srgbClr val="DCDCCC"/>
                          </a:solidFill>
                          <a:highlight>
                            <a:srgbClr val="3F3F3F"/>
                          </a:highlight>
                        </a:rPr>
                        <a:t>model_filename</a:t>
                      </a:r>
                      <a:r>
                        <a:rPr lang="en-AU" sz="1400" b="1" dirty="0">
                          <a:solidFill>
                            <a:srgbClr val="9F9D6D"/>
                          </a:solidFill>
                          <a:highlight>
                            <a:srgbClr val="3F3F3F"/>
                          </a:highlight>
                        </a:rPr>
                        <a:t>)</a:t>
                      </a:r>
                      <a:endParaRPr lang="en-AU" sz="1400" dirty="0"/>
                    </a:p>
                  </a:txBody>
                  <a:tcPr>
                    <a:solidFill>
                      <a:srgbClr val="3F3F3F"/>
                    </a:solidFill>
                  </a:tcPr>
                </a:tc>
                <a:tc>
                  <a:txBody>
                    <a:bodyPr/>
                    <a:lstStyle/>
                    <a:p>
                      <a:r>
                        <a:rPr lang="en-AU" sz="1400" dirty="0">
                          <a:solidFill>
                            <a:schemeClr val="bg1">
                              <a:lumMod val="75000"/>
                            </a:schemeClr>
                          </a:solidFill>
                        </a:rPr>
                        <a:t>Finally the model is saved. Not in a callback, but when the fit process completes.</a:t>
                      </a:r>
                    </a:p>
                  </a:txBody>
                  <a:tcPr>
                    <a:solidFill>
                      <a:srgbClr val="3F3F3F"/>
                    </a:solidFill>
                  </a:tcPr>
                </a:tc>
                <a:extLst>
                  <a:ext uri="{0D108BD9-81ED-4DB2-BD59-A6C34878D82A}">
                    <a16:rowId xmlns:a16="http://schemas.microsoft.com/office/drawing/2014/main" val="847678007"/>
                  </a:ext>
                </a:extLst>
              </a:tr>
            </a:tbl>
          </a:graphicData>
        </a:graphic>
      </p:graphicFrame>
      <p:sp>
        <p:nvSpPr>
          <p:cNvPr id="4" name="Content Placeholder 1">
            <a:extLst>
              <a:ext uri="{FF2B5EF4-FFF2-40B4-BE49-F238E27FC236}">
                <a16:creationId xmlns:a16="http://schemas.microsoft.com/office/drawing/2014/main" id="{9D9184AA-4A88-455F-A051-D62E64856DFE}"/>
              </a:ext>
            </a:extLst>
          </p:cNvPr>
          <p:cNvSpPr>
            <a:spLocks noGrp="1"/>
          </p:cNvSpPr>
          <p:nvPr>
            <p:ph idx="1"/>
          </p:nvPr>
        </p:nvSpPr>
        <p:spPr>
          <a:xfrm>
            <a:off x="803275" y="1307783"/>
            <a:ext cx="10477500" cy="829185"/>
          </a:xfrm>
        </p:spPr>
        <p:txBody>
          <a:bodyPr>
            <a:normAutofit/>
          </a:bodyPr>
          <a:lstStyle/>
          <a:p>
            <a:pPr marL="0" indent="0">
              <a:buNone/>
            </a:pPr>
            <a:r>
              <a:rPr lang="en-AU" sz="2000" dirty="0"/>
              <a:t>Callbacks are the mechanism used by Keras to coordinate the training process. Essentially they are list of functions that are called at the end of every epoch.</a:t>
            </a:r>
          </a:p>
        </p:txBody>
      </p:sp>
      <p:sp>
        <p:nvSpPr>
          <p:cNvPr id="2" name="Date Placeholder 1">
            <a:extLst>
              <a:ext uri="{FF2B5EF4-FFF2-40B4-BE49-F238E27FC236}">
                <a16:creationId xmlns:a16="http://schemas.microsoft.com/office/drawing/2014/main" id="{257DBD19-0CF9-4339-BE58-B71C3DD9724B}"/>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535A0A24-594A-4566-B8EC-68B296B9A5EA}"/>
              </a:ext>
            </a:extLst>
          </p:cNvPr>
          <p:cNvSpPr>
            <a:spLocks noGrp="1"/>
          </p:cNvSpPr>
          <p:nvPr>
            <p:ph type="sldNum" sz="quarter" idx="12"/>
          </p:nvPr>
        </p:nvSpPr>
        <p:spPr/>
        <p:txBody>
          <a:bodyPr/>
          <a:lstStyle/>
          <a:p>
            <a:fld id="{915116A8-D034-43C4-BA9A-D4A1A2020C6E}" type="slidenum">
              <a:rPr lang="en-AU" smtClean="0"/>
              <a:t>17</a:t>
            </a:fld>
            <a:endParaRPr lang="en-AU"/>
          </a:p>
        </p:txBody>
      </p:sp>
    </p:spTree>
    <p:extLst>
      <p:ext uri="{BB962C8B-B14F-4D97-AF65-F5344CB8AC3E}">
        <p14:creationId xmlns:p14="http://schemas.microsoft.com/office/powerpoint/2010/main" val="26456051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4B0112-51FC-4284-80C2-E644996D09E6}"/>
              </a:ext>
            </a:extLst>
          </p:cNvPr>
          <p:cNvSpPr>
            <a:spLocks noGrp="1"/>
          </p:cNvSpPr>
          <p:nvPr>
            <p:ph type="title"/>
          </p:nvPr>
        </p:nvSpPr>
        <p:spPr/>
        <p:txBody>
          <a:bodyPr>
            <a:normAutofit/>
          </a:bodyPr>
          <a:lstStyle/>
          <a:p>
            <a:r>
              <a:rPr lang="en-AU" dirty="0"/>
              <a:t>Horovod Code</a:t>
            </a:r>
          </a:p>
        </p:txBody>
      </p:sp>
      <p:graphicFrame>
        <p:nvGraphicFramePr>
          <p:cNvPr id="5" name="Table 5">
            <a:extLst>
              <a:ext uri="{FF2B5EF4-FFF2-40B4-BE49-F238E27FC236}">
                <a16:creationId xmlns:a16="http://schemas.microsoft.com/office/drawing/2014/main" id="{F97A664E-3F42-47C5-A997-2CF1076FD892}"/>
              </a:ext>
            </a:extLst>
          </p:cNvPr>
          <p:cNvGraphicFramePr>
            <a:graphicFrameLocks noGrp="1"/>
          </p:cNvGraphicFramePr>
          <p:nvPr>
            <p:extLst>
              <p:ext uri="{D42A27DB-BD31-4B8C-83A1-F6EECF244321}">
                <p14:modId xmlns:p14="http://schemas.microsoft.com/office/powerpoint/2010/main" val="1484208932"/>
              </p:ext>
            </p:extLst>
          </p:nvPr>
        </p:nvGraphicFramePr>
        <p:xfrm>
          <a:off x="1271588" y="3976780"/>
          <a:ext cx="9612312" cy="2058614"/>
        </p:xfrm>
        <a:graphic>
          <a:graphicData uri="http://schemas.openxmlformats.org/drawingml/2006/table">
            <a:tbl>
              <a:tblPr bandRow="1">
                <a:tableStyleId>{F5AB1C69-6EDB-4FF4-983F-18BD219EF322}</a:tableStyleId>
              </a:tblPr>
              <a:tblGrid>
                <a:gridCol w="6220430">
                  <a:extLst>
                    <a:ext uri="{9D8B030D-6E8A-4147-A177-3AD203B41FA5}">
                      <a16:colId xmlns:a16="http://schemas.microsoft.com/office/drawing/2014/main" val="3572400254"/>
                    </a:ext>
                  </a:extLst>
                </a:gridCol>
                <a:gridCol w="3391882">
                  <a:extLst>
                    <a:ext uri="{9D8B030D-6E8A-4147-A177-3AD203B41FA5}">
                      <a16:colId xmlns:a16="http://schemas.microsoft.com/office/drawing/2014/main" val="3418394249"/>
                    </a:ext>
                  </a:extLst>
                </a:gridCol>
              </a:tblGrid>
              <a:tr h="991546">
                <a:tc>
                  <a:txBody>
                    <a:bodyPr/>
                    <a:lstStyle/>
                    <a:p>
                      <a:r>
                        <a:rPr lang="en-AU" sz="1400" dirty="0" err="1">
                          <a:solidFill>
                            <a:srgbClr val="DCDCCC"/>
                          </a:solidFill>
                          <a:highlight>
                            <a:srgbClr val="3F3F3F"/>
                          </a:highlight>
                        </a:rPr>
                        <a:t>batch_size</a:t>
                      </a:r>
                      <a:r>
                        <a:rPr lang="en-AU" sz="1400" dirty="0">
                          <a:solidFill>
                            <a:srgbClr val="DCDCCC"/>
                          </a:solidFill>
                          <a:highlight>
                            <a:srgbClr val="3F3F3F"/>
                          </a:highlight>
                        </a:rPr>
                        <a: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size</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err="1">
                          <a:solidFill>
                            <a:srgbClr val="DCDCCC"/>
                          </a:solidFill>
                          <a:highlight>
                            <a:srgbClr val="3F3F3F"/>
                          </a:highlight>
                        </a:rPr>
                        <a:t>learning_rate</a:t>
                      </a:r>
                      <a:r>
                        <a:rPr lang="en-AU" sz="1400" b="0" dirty="0">
                          <a:solidFill>
                            <a:srgbClr val="DCDCCC"/>
                          </a:solidFill>
                          <a:highlight>
                            <a:srgbClr val="3F3F3F"/>
                          </a:highlight>
                        </a:rPr>
                        <a:t> </a:t>
                      </a:r>
                      <a:r>
                        <a:rPr lang="en-AU" sz="1400" b="1" dirty="0">
                          <a:solidFill>
                            <a:srgbClr val="9F9D6D"/>
                          </a:solidFill>
                          <a:highlight>
                            <a:srgbClr val="3F3F3F"/>
                          </a:highlight>
                        </a:rPr>
                        <a:t>*=</a:t>
                      </a:r>
                      <a:r>
                        <a:rPr lang="en-AU" sz="1400" b="0" dirty="0">
                          <a:solidFill>
                            <a:srgbClr val="DCDCCC"/>
                          </a:solidFill>
                          <a:highlight>
                            <a:srgbClr val="3F3F3F"/>
                          </a:highlight>
                        </a:rPr>
                        <a:t> </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size</a:t>
                      </a:r>
                      <a:r>
                        <a:rPr lang="en-AU" sz="1400" b="1" dirty="0">
                          <a:solidFill>
                            <a:srgbClr val="9F9D6D"/>
                          </a:solidFill>
                          <a:highlight>
                            <a:srgbClr val="3F3F3F"/>
                          </a:highlight>
                        </a:rPr>
                        <a:t>()</a:t>
                      </a:r>
                      <a:endParaRPr lang="en-AU" sz="1400" dirty="0"/>
                    </a:p>
                  </a:txBody>
                  <a:tcPr>
                    <a:solidFill>
                      <a:srgbClr val="3F3F3F"/>
                    </a:solidFill>
                  </a:tcPr>
                </a:tc>
                <a:tc>
                  <a:txBody>
                    <a:bodyPr/>
                    <a:lstStyle/>
                    <a:p>
                      <a:r>
                        <a:rPr lang="en-AU" sz="1400" dirty="0">
                          <a:solidFill>
                            <a:schemeClr val="bg1">
                              <a:lumMod val="75000"/>
                            </a:schemeClr>
                          </a:solidFill>
                        </a:rPr>
                        <a:t>The batch and learning rates are scaled by the number of processes (i.e., GPUs) used. This provides a larger batch size and results in less communication overhead.</a:t>
                      </a:r>
                    </a:p>
                  </a:txBody>
                  <a:tcPr>
                    <a:solidFill>
                      <a:srgbClr val="3F3F3F"/>
                    </a:solidFill>
                  </a:tcPr>
                </a:tc>
                <a:extLst>
                  <a:ext uri="{0D108BD9-81ED-4DB2-BD59-A6C34878D82A}">
                    <a16:rowId xmlns:a16="http://schemas.microsoft.com/office/drawing/2014/main" val="2266364639"/>
                  </a:ext>
                </a:extLst>
              </a:tr>
              <a:tr h="1067068">
                <a:tc>
                  <a:txBody>
                    <a:bodyPr/>
                    <a:lstStyle/>
                    <a:p>
                      <a:r>
                        <a:rPr lang="en-AU" sz="1400" b="0" dirty="0" err="1">
                          <a:solidFill>
                            <a:srgbClr val="DCDCCC"/>
                          </a:solidFill>
                          <a:highlight>
                            <a:srgbClr val="3F3F3F"/>
                          </a:highlight>
                        </a:rPr>
                        <a:t>cb</a:t>
                      </a:r>
                      <a:r>
                        <a:rPr lang="en-AU" sz="1400" b="1" dirty="0" err="1">
                          <a:solidFill>
                            <a:srgbClr val="9F9D6D"/>
                          </a:solidFill>
                          <a:highlight>
                            <a:srgbClr val="3F3F3F"/>
                          </a:highlight>
                        </a:rPr>
                        <a:t>.</a:t>
                      </a:r>
                      <a:r>
                        <a:rPr lang="en-AU" sz="1400" b="0" dirty="0" err="1">
                          <a:solidFill>
                            <a:srgbClr val="DCDCCC"/>
                          </a:solidFill>
                          <a:highlight>
                            <a:srgbClr val="3F3F3F"/>
                          </a:highlight>
                        </a:rPr>
                        <a:t>append</a:t>
                      </a:r>
                      <a:r>
                        <a:rPr lang="en-AU" sz="1400" b="1" dirty="0">
                          <a:solidFill>
                            <a:srgbClr val="9F9D6D"/>
                          </a:solidFill>
                          <a:highlight>
                            <a:srgbClr val="3F3F3F"/>
                          </a:highlight>
                        </a:rPr>
                        <a:t>(</a:t>
                      </a:r>
                      <a:r>
                        <a:rPr lang="en-AU" sz="1400" b="0" dirty="0" err="1">
                          <a:solidFill>
                            <a:srgbClr val="DCDCCC"/>
                          </a:solidFill>
                          <a:highlight>
                            <a:srgbClr val="3F3F3F"/>
                          </a:highlight>
                        </a:rPr>
                        <a:t>hvd</a:t>
                      </a:r>
                      <a:r>
                        <a:rPr lang="en-AU" sz="1400" b="1" dirty="0" err="1">
                          <a:solidFill>
                            <a:srgbClr val="9F9D6D"/>
                          </a:solidFill>
                          <a:highlight>
                            <a:srgbClr val="3F3F3F"/>
                          </a:highlight>
                        </a:rPr>
                        <a:t>.</a:t>
                      </a:r>
                      <a:r>
                        <a:rPr lang="en-AU" sz="1400" b="0" dirty="0" err="1">
                          <a:solidFill>
                            <a:srgbClr val="DCDCCC"/>
                          </a:solidFill>
                          <a:highlight>
                            <a:srgbClr val="3F3F3F"/>
                          </a:highlight>
                        </a:rPr>
                        <a:t>callbacks</a:t>
                      </a:r>
                      <a:r>
                        <a:rPr lang="en-AU" sz="1400" b="1" dirty="0" err="1">
                          <a:solidFill>
                            <a:srgbClr val="9F9D6D"/>
                          </a:solidFill>
                          <a:highlight>
                            <a:srgbClr val="3F3F3F"/>
                          </a:highlight>
                        </a:rPr>
                        <a:t>.</a:t>
                      </a:r>
                      <a:r>
                        <a:rPr lang="en-AU" sz="1400" b="0" dirty="0" err="1">
                          <a:solidFill>
                            <a:srgbClr val="DCDCCC"/>
                          </a:solidFill>
                          <a:highlight>
                            <a:srgbClr val="3F3F3F"/>
                          </a:highlight>
                        </a:rPr>
                        <a:t>LearningRateWarmupCallback</a:t>
                      </a:r>
                      <a:r>
                        <a:rPr lang="en-AU" sz="1400" b="1" dirty="0">
                          <a:solidFill>
                            <a:srgbClr val="9F9D6D"/>
                          </a:solidFill>
                          <a:highlight>
                            <a:srgbClr val="3F3F3F"/>
                          </a:highlight>
                        </a:rPr>
                        <a:t>(</a:t>
                      </a:r>
                    </a:p>
                    <a:p>
                      <a:r>
                        <a:rPr lang="en-AU" sz="1400" b="0" dirty="0">
                          <a:solidFill>
                            <a:srgbClr val="DCDCCC"/>
                          </a:solidFill>
                          <a:highlight>
                            <a:srgbClr val="3F3F3F"/>
                          </a:highlight>
                        </a:rPr>
                        <a:t>                                                       </a:t>
                      </a:r>
                      <a:r>
                        <a:rPr lang="en-AU" sz="1400" b="0" dirty="0" err="1">
                          <a:solidFill>
                            <a:srgbClr val="DCDCCC"/>
                          </a:solidFill>
                          <a:highlight>
                            <a:srgbClr val="3F3F3F"/>
                          </a:highlight>
                        </a:rPr>
                        <a:t>initial_lr</a:t>
                      </a:r>
                      <a:r>
                        <a:rPr lang="en-AU" sz="1400" b="1" dirty="0">
                          <a:solidFill>
                            <a:srgbClr val="9F9D6D"/>
                          </a:solidFill>
                          <a:highlight>
                            <a:srgbClr val="3F3F3F"/>
                          </a:highlight>
                        </a:rPr>
                        <a:t>=</a:t>
                      </a:r>
                      <a:r>
                        <a:rPr lang="en-AU" sz="1400" b="0" dirty="0" err="1">
                          <a:solidFill>
                            <a:srgbClr val="DCDCCC"/>
                          </a:solidFill>
                          <a:highlight>
                            <a:srgbClr val="3F3F3F"/>
                          </a:highlight>
                        </a:rPr>
                        <a:t>learning_rate</a:t>
                      </a:r>
                      <a:r>
                        <a:rPr lang="en-AU" sz="1400" b="0" dirty="0">
                          <a:solidFill>
                            <a:srgbClr val="DCDCCC"/>
                          </a:solidFill>
                          <a:highlight>
                            <a:srgbClr val="3F3F3F"/>
                          </a:highlight>
                        </a:rPr>
                        <a:t> / </a:t>
                      </a:r>
                      <a:r>
                        <a:rPr lang="en-AU" sz="1400" b="0" dirty="0" err="1">
                          <a:solidFill>
                            <a:srgbClr val="DCDCCC"/>
                          </a:solidFill>
                          <a:highlight>
                            <a:srgbClr val="3F3F3F"/>
                          </a:highlight>
                        </a:rPr>
                        <a:t>hvd.size</a:t>
                      </a:r>
                      <a:r>
                        <a:rPr lang="en-AU" sz="1400" b="0" dirty="0">
                          <a:solidFill>
                            <a:srgbClr val="DCDCCC"/>
                          </a:solidFill>
                          <a:highlight>
                            <a:srgbClr val="3F3F3F"/>
                          </a:highlight>
                        </a:rPr>
                        <a:t>()</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a:t>
                      </a:r>
                      <a:r>
                        <a:rPr lang="en-AU" sz="1400" b="0" dirty="0" err="1">
                          <a:solidFill>
                            <a:srgbClr val="DCDCCC"/>
                          </a:solidFill>
                          <a:highlight>
                            <a:srgbClr val="3F3F3F"/>
                          </a:highlight>
                        </a:rPr>
                        <a:t>warmup_epochs</a:t>
                      </a:r>
                      <a:r>
                        <a:rPr lang="en-AU" sz="1400" b="1" dirty="0">
                          <a:solidFill>
                            <a:srgbClr val="9F9D6D"/>
                          </a:solidFill>
                          <a:highlight>
                            <a:srgbClr val="3F3F3F"/>
                          </a:highlight>
                        </a:rPr>
                        <a:t>=</a:t>
                      </a:r>
                      <a:r>
                        <a:rPr lang="en-AU" sz="1400" b="0" dirty="0">
                          <a:solidFill>
                            <a:srgbClr val="8CD0D3"/>
                          </a:solidFill>
                          <a:highlight>
                            <a:srgbClr val="3F3F3F"/>
                          </a:highlight>
                        </a:rPr>
                        <a:t>3</a:t>
                      </a:r>
                      <a:r>
                        <a:rPr lang="en-AU" sz="1400" b="1" dirty="0">
                          <a:solidFill>
                            <a:srgbClr val="9F9D6D"/>
                          </a:solidFill>
                          <a:highlight>
                            <a:srgbClr val="3F3F3F"/>
                          </a:highlight>
                        </a:rPr>
                        <a:t>,</a:t>
                      </a:r>
                      <a:endParaRPr lang="en-AU" sz="1400" b="0" dirty="0">
                        <a:solidFill>
                          <a:srgbClr val="DCDCCC"/>
                        </a:solidFill>
                        <a:highlight>
                          <a:srgbClr val="3F3F3F"/>
                        </a:highlight>
                      </a:endParaRPr>
                    </a:p>
                    <a:p>
                      <a:r>
                        <a:rPr lang="en-AU" sz="1400" b="0" dirty="0">
                          <a:solidFill>
                            <a:srgbClr val="DCDCCC"/>
                          </a:solidFill>
                          <a:highlight>
                            <a:srgbClr val="3F3F3F"/>
                          </a:highlight>
                        </a:rPr>
                        <a:t>                                                       verbose</a:t>
                      </a:r>
                      <a:r>
                        <a:rPr lang="en-AU" sz="1400" b="1" dirty="0">
                          <a:solidFill>
                            <a:srgbClr val="9F9D6D"/>
                          </a:solidFill>
                          <a:highlight>
                            <a:srgbClr val="3F3F3F"/>
                          </a:highlight>
                        </a:rPr>
                        <a:t>=</a:t>
                      </a:r>
                      <a:r>
                        <a:rPr lang="en-AU" sz="1400" b="0" dirty="0">
                          <a:solidFill>
                            <a:srgbClr val="8CD0D3"/>
                          </a:solidFill>
                          <a:highlight>
                            <a:srgbClr val="3F3F3F"/>
                          </a:highlight>
                        </a:rPr>
                        <a:t>1</a:t>
                      </a:r>
                      <a:r>
                        <a:rPr lang="en-AU" sz="1400" b="1" dirty="0">
                          <a:solidFill>
                            <a:srgbClr val="9F9D6D"/>
                          </a:solidFill>
                          <a:highlight>
                            <a:srgbClr val="3F3F3F"/>
                          </a:highlight>
                        </a:rPr>
                        <a:t>))</a:t>
                      </a:r>
                      <a:endParaRPr lang="en-AU" sz="1400" dirty="0"/>
                    </a:p>
                  </a:txBody>
                  <a:tcPr>
                    <a:solidFill>
                      <a:srgbClr val="3F3F3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From the previous code block</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bg1">
                              <a:lumMod val="75000"/>
                            </a:schemeClr>
                          </a:solidFill>
                        </a:rPr>
                        <a:t>The learning rate is scaled up over the span of three epochs</a:t>
                      </a:r>
                    </a:p>
                  </a:txBody>
                  <a:tcPr>
                    <a:solidFill>
                      <a:srgbClr val="3F3F3F"/>
                    </a:solidFill>
                  </a:tcPr>
                </a:tc>
                <a:extLst>
                  <a:ext uri="{0D108BD9-81ED-4DB2-BD59-A6C34878D82A}">
                    <a16:rowId xmlns:a16="http://schemas.microsoft.com/office/drawing/2014/main" val="4038065821"/>
                  </a:ext>
                </a:extLst>
              </a:tr>
            </a:tbl>
          </a:graphicData>
        </a:graphic>
      </p:graphicFrame>
      <p:sp>
        <p:nvSpPr>
          <p:cNvPr id="4" name="Content Placeholder 1">
            <a:extLst>
              <a:ext uri="{FF2B5EF4-FFF2-40B4-BE49-F238E27FC236}">
                <a16:creationId xmlns:a16="http://schemas.microsoft.com/office/drawing/2014/main" id="{9D9184AA-4A88-455F-A051-D62E64856DFE}"/>
              </a:ext>
            </a:extLst>
          </p:cNvPr>
          <p:cNvSpPr>
            <a:spLocks noGrp="1"/>
          </p:cNvSpPr>
          <p:nvPr>
            <p:ph idx="1"/>
          </p:nvPr>
        </p:nvSpPr>
        <p:spPr>
          <a:xfrm>
            <a:off x="795528" y="1307781"/>
            <a:ext cx="10719816" cy="2058614"/>
          </a:xfrm>
        </p:spPr>
        <p:txBody>
          <a:bodyPr>
            <a:noAutofit/>
          </a:bodyPr>
          <a:lstStyle/>
          <a:p>
            <a:pPr marL="0" indent="0">
              <a:buNone/>
            </a:pPr>
            <a:r>
              <a:rPr lang="en-AU" sz="1400" dirty="0"/>
              <a:t>Changes are required to model training hyperparameters in order to make it run efficiently on multiple GPUs. If a batch size of 32 is split into 4 minibatches (i.e., 8 images) the processes can end up spending more time communicating with each other to coordinate the task then doing actual computations. This can negate the speed improvements that a multi process implementation is supposed to achieve. In some cases the multi process implementation can take even longer.</a:t>
            </a:r>
          </a:p>
          <a:p>
            <a:pPr marL="0" indent="0">
              <a:buNone/>
            </a:pPr>
            <a:r>
              <a:rPr lang="en-AU" sz="1400" dirty="0"/>
              <a:t>Making such changes to hyperparameters will impact model convergence and sometimes in negative ways. It is for the machine learning specialist to determine what is feasible depending on factors such as model composition; optimisation method; source data etc.</a:t>
            </a:r>
          </a:p>
          <a:p>
            <a:pPr marL="0" indent="0">
              <a:buNone/>
            </a:pPr>
            <a:r>
              <a:rPr lang="en-AU" sz="1400" dirty="0"/>
              <a:t>In our case we have tuned the parameters based on research done on our type of data and optimiser. </a:t>
            </a:r>
            <a:r>
              <a:rPr lang="en-AU" sz="1400" dirty="0">
                <a:hlinkClick r:id="rId2"/>
              </a:rPr>
              <a:t>Accurate, Large Minibatch SGD: Training ImageNet in 1 Hour</a:t>
            </a:r>
            <a:endParaRPr lang="en-AU" sz="1400" dirty="0"/>
          </a:p>
          <a:p>
            <a:pPr marL="0" indent="0">
              <a:buNone/>
            </a:pPr>
            <a:r>
              <a:rPr lang="en-AU" sz="1400" dirty="0"/>
              <a:t>Experimentation may be required to determine what changes need be made so that the job runs efficiently in a multi GPU environment. In some cases it may not be possible.</a:t>
            </a:r>
          </a:p>
        </p:txBody>
      </p:sp>
      <p:sp>
        <p:nvSpPr>
          <p:cNvPr id="2" name="Date Placeholder 1">
            <a:extLst>
              <a:ext uri="{FF2B5EF4-FFF2-40B4-BE49-F238E27FC236}">
                <a16:creationId xmlns:a16="http://schemas.microsoft.com/office/drawing/2014/main" id="{0B27F223-8C05-4456-83F7-AEFF17DBC72D}"/>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6D4779C3-6ADD-4D94-9D26-A469CFF9CC6B}"/>
              </a:ext>
            </a:extLst>
          </p:cNvPr>
          <p:cNvSpPr>
            <a:spLocks noGrp="1"/>
          </p:cNvSpPr>
          <p:nvPr>
            <p:ph type="sldNum" sz="quarter" idx="12"/>
          </p:nvPr>
        </p:nvSpPr>
        <p:spPr/>
        <p:txBody>
          <a:bodyPr/>
          <a:lstStyle/>
          <a:p>
            <a:fld id="{915116A8-D034-43C4-BA9A-D4A1A2020C6E}" type="slidenum">
              <a:rPr lang="en-AU" smtClean="0"/>
              <a:t>18</a:t>
            </a:fld>
            <a:endParaRPr lang="en-AU"/>
          </a:p>
        </p:txBody>
      </p:sp>
    </p:spTree>
    <p:extLst>
      <p:ext uri="{BB962C8B-B14F-4D97-AF65-F5344CB8AC3E}">
        <p14:creationId xmlns:p14="http://schemas.microsoft.com/office/powerpoint/2010/main" val="37128433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BDE8686-E469-496B-ADED-632B6FCB101D}"/>
              </a:ext>
            </a:extLst>
          </p:cNvPr>
          <p:cNvSpPr>
            <a:spLocks noGrp="1"/>
          </p:cNvSpPr>
          <p:nvPr>
            <p:ph idx="1"/>
          </p:nvPr>
        </p:nvSpPr>
        <p:spPr>
          <a:xfrm>
            <a:off x="801623" y="1328468"/>
            <a:ext cx="4966573" cy="4876107"/>
          </a:xfrm>
        </p:spPr>
        <p:txBody>
          <a:bodyPr>
            <a:normAutofit/>
          </a:bodyPr>
          <a:lstStyle/>
          <a:p>
            <a:pPr marL="0" indent="0">
              <a:buNone/>
            </a:pPr>
            <a:r>
              <a:rPr lang="en-AU" sz="1600" dirty="0"/>
              <a:t>The training process can be monitored via Tensorboard. Our code is configured to generate files for this purpose in the out/timestamp/</a:t>
            </a:r>
            <a:r>
              <a:rPr lang="en-AU" sz="1600" dirty="0" err="1"/>
              <a:t>tb_log</a:t>
            </a:r>
            <a:r>
              <a:rPr lang="en-AU" sz="1600" dirty="0"/>
              <a:t> directory.</a:t>
            </a:r>
          </a:p>
          <a:p>
            <a:pPr marL="0" indent="0">
              <a:buNone/>
            </a:pPr>
            <a:r>
              <a:rPr lang="en-AU" sz="1600" b="1" dirty="0"/>
              <a:t>Monitor a running job</a:t>
            </a:r>
          </a:p>
          <a:p>
            <a:pPr marL="0" indent="0">
              <a:buNone/>
            </a:pPr>
            <a:r>
              <a:rPr lang="en-AU" sz="1600" dirty="0"/>
              <a:t>On Wiener start a command prompt and activate the anaconda  data-science environment.</a:t>
            </a:r>
          </a:p>
          <a:p>
            <a:pPr marL="0" indent="0">
              <a:buNone/>
            </a:pPr>
            <a:r>
              <a:rPr lang="en-AU" sz="1600" dirty="0"/>
              <a:t>To start the Tensorboard server execute the following command:</a:t>
            </a:r>
          </a:p>
          <a:p>
            <a:pPr marL="211138" lvl="4" indent="-171450"/>
            <a:r>
              <a:rPr lang="en-AU" sz="1000" dirty="0" err="1"/>
              <a:t>tensorboard</a:t>
            </a:r>
            <a:r>
              <a:rPr lang="en-AU" sz="1000" dirty="0"/>
              <a:t> --</a:t>
            </a:r>
            <a:r>
              <a:rPr lang="en-AU" sz="1000" dirty="0" err="1"/>
              <a:t>logdir</a:t>
            </a:r>
            <a:r>
              <a:rPr lang="en-AU" sz="1000" dirty="0"/>
              <a:t> </a:t>
            </a:r>
            <a:r>
              <a:rPr lang="en-AU" sz="1000" dirty="0" err="1"/>
              <a:t>path_to_your</a:t>
            </a:r>
            <a:r>
              <a:rPr lang="en-AU" sz="1000" dirty="0"/>
              <a:t>/</a:t>
            </a:r>
            <a:r>
              <a:rPr lang="en-AU" sz="1000" dirty="0" err="1"/>
              <a:t>tb_log</a:t>
            </a:r>
            <a:r>
              <a:rPr lang="en-AU" sz="1000" dirty="0"/>
              <a:t> --</a:t>
            </a:r>
            <a:r>
              <a:rPr lang="en-AU" sz="1000" dirty="0" err="1"/>
              <a:t>bind_all</a:t>
            </a:r>
            <a:endParaRPr lang="en-AU" sz="1000" dirty="0"/>
          </a:p>
          <a:p>
            <a:pPr marL="0" indent="0">
              <a:buNone/>
            </a:pPr>
            <a:r>
              <a:rPr lang="en-AU" sz="1600" dirty="0"/>
              <a:t>On your workstation create a path to your Tensorboard server execute the following comment (Linux and Mac):</a:t>
            </a:r>
          </a:p>
          <a:p>
            <a:pPr marL="39688" lvl="4" indent="0">
              <a:buNone/>
            </a:pPr>
            <a:r>
              <a:rPr lang="en-AU" sz="900" dirty="0" err="1"/>
              <a:t>ssh</a:t>
            </a:r>
            <a:r>
              <a:rPr lang="en-AU" sz="900" dirty="0"/>
              <a:t> L:6006:localhost usernme@wiener.hpc.dc.uq.edu.au</a:t>
            </a:r>
            <a:endParaRPr lang="en-AU" sz="600" dirty="0"/>
          </a:p>
          <a:p>
            <a:pPr marL="0" indent="0">
              <a:buNone/>
            </a:pPr>
            <a:r>
              <a:rPr lang="en-AU" sz="1600" dirty="0"/>
              <a:t>Open you browser and go to http://localhost:6006</a:t>
            </a:r>
          </a:p>
          <a:p>
            <a:pPr marL="0" indent="0">
              <a:buNone/>
            </a:pPr>
            <a:r>
              <a:rPr lang="en-AU" sz="1600" dirty="0"/>
              <a:t>Tensorboard will open and you can monitor the running job. You will be able to see updates as they happen.</a:t>
            </a:r>
          </a:p>
          <a:p>
            <a:pPr marL="0" indent="0">
              <a:buNone/>
            </a:pPr>
            <a:endParaRPr lang="en-AU" sz="1600" dirty="0"/>
          </a:p>
        </p:txBody>
      </p:sp>
      <p:sp>
        <p:nvSpPr>
          <p:cNvPr id="3" name="Title 2">
            <a:extLst>
              <a:ext uri="{FF2B5EF4-FFF2-40B4-BE49-F238E27FC236}">
                <a16:creationId xmlns:a16="http://schemas.microsoft.com/office/drawing/2014/main" id="{143D2685-3272-4E89-AAAD-A84AC97F4522}"/>
              </a:ext>
            </a:extLst>
          </p:cNvPr>
          <p:cNvSpPr>
            <a:spLocks noGrp="1"/>
          </p:cNvSpPr>
          <p:nvPr>
            <p:ph type="title"/>
          </p:nvPr>
        </p:nvSpPr>
        <p:spPr/>
        <p:txBody>
          <a:bodyPr>
            <a:normAutofit/>
          </a:bodyPr>
          <a:lstStyle/>
          <a:p>
            <a:r>
              <a:rPr lang="en-AU" dirty="0"/>
              <a:t>Monitoring the Job</a:t>
            </a:r>
          </a:p>
        </p:txBody>
      </p:sp>
      <p:pic>
        <p:nvPicPr>
          <p:cNvPr id="5" name="Picture 4" descr="Chart, line chart&#10;&#10;Description automatically generated">
            <a:extLst>
              <a:ext uri="{FF2B5EF4-FFF2-40B4-BE49-F238E27FC236}">
                <a16:creationId xmlns:a16="http://schemas.microsoft.com/office/drawing/2014/main" id="{8934F4F1-E2E1-4B5E-841E-DFA20F1B1EAD}"/>
              </a:ext>
            </a:extLst>
          </p:cNvPr>
          <p:cNvPicPr>
            <a:picLocks noChangeAspect="1"/>
          </p:cNvPicPr>
          <p:nvPr/>
        </p:nvPicPr>
        <p:blipFill>
          <a:blip r:embed="rId2"/>
          <a:stretch>
            <a:fillRect/>
          </a:stretch>
        </p:blipFill>
        <p:spPr>
          <a:xfrm>
            <a:off x="6173420" y="1328468"/>
            <a:ext cx="5287107" cy="3886590"/>
          </a:xfrm>
          <a:prstGeom prst="rect">
            <a:avLst/>
          </a:prstGeom>
          <a:ln w="38100" cap="sq">
            <a:solidFill>
              <a:srgbClr val="000000"/>
            </a:solidFill>
            <a:prstDash val="solid"/>
            <a:miter lim="800000"/>
          </a:ln>
          <a:effectLst>
            <a:softEdge rad="31750"/>
          </a:effectLst>
        </p:spPr>
      </p:pic>
      <p:sp>
        <p:nvSpPr>
          <p:cNvPr id="6" name="TextBox 5">
            <a:extLst>
              <a:ext uri="{FF2B5EF4-FFF2-40B4-BE49-F238E27FC236}">
                <a16:creationId xmlns:a16="http://schemas.microsoft.com/office/drawing/2014/main" id="{2C8ACC38-6E9E-45BF-9A10-7C51793C88F8}"/>
              </a:ext>
            </a:extLst>
          </p:cNvPr>
          <p:cNvSpPr txBox="1"/>
          <p:nvPr/>
        </p:nvSpPr>
        <p:spPr>
          <a:xfrm>
            <a:off x="6096000" y="5281245"/>
            <a:ext cx="5527430" cy="923330"/>
          </a:xfrm>
          <a:prstGeom prst="rect">
            <a:avLst/>
          </a:prstGeom>
          <a:noFill/>
        </p:spPr>
        <p:txBody>
          <a:bodyPr wrap="square" rtlCol="0">
            <a:spAutoFit/>
          </a:bodyPr>
          <a:lstStyle/>
          <a:p>
            <a:r>
              <a:rPr lang="en-AU" dirty="0"/>
              <a:t>The graph plots the training and validation accuracy of two and four GPU job. The four GPU job is twice as fast with similar accuracy.</a:t>
            </a:r>
          </a:p>
        </p:txBody>
      </p:sp>
      <p:sp>
        <p:nvSpPr>
          <p:cNvPr id="4" name="Date Placeholder 3">
            <a:extLst>
              <a:ext uri="{FF2B5EF4-FFF2-40B4-BE49-F238E27FC236}">
                <a16:creationId xmlns:a16="http://schemas.microsoft.com/office/drawing/2014/main" id="{F1658C8B-F901-40A9-9108-C9F3163770B4}"/>
              </a:ext>
            </a:extLst>
          </p:cNvPr>
          <p:cNvSpPr>
            <a:spLocks noGrp="1"/>
          </p:cNvSpPr>
          <p:nvPr>
            <p:ph type="dt" sz="half" idx="10"/>
          </p:nvPr>
        </p:nvSpPr>
        <p:spPr/>
        <p:txBody>
          <a:bodyPr/>
          <a:lstStyle/>
          <a:p>
            <a:r>
              <a:rPr lang="en-US"/>
              <a:t>Aug 2021 | Deep Learning on HPC Workshop</a:t>
            </a:r>
            <a:endParaRPr lang="en-AU" dirty="0"/>
          </a:p>
        </p:txBody>
      </p:sp>
      <p:sp>
        <p:nvSpPr>
          <p:cNvPr id="7" name="Slide Number Placeholder 6">
            <a:extLst>
              <a:ext uri="{FF2B5EF4-FFF2-40B4-BE49-F238E27FC236}">
                <a16:creationId xmlns:a16="http://schemas.microsoft.com/office/drawing/2014/main" id="{D43F04C2-A1B0-4AFE-B3B3-A2355D9915CE}"/>
              </a:ext>
            </a:extLst>
          </p:cNvPr>
          <p:cNvSpPr>
            <a:spLocks noGrp="1"/>
          </p:cNvSpPr>
          <p:nvPr>
            <p:ph type="sldNum" sz="quarter" idx="12"/>
          </p:nvPr>
        </p:nvSpPr>
        <p:spPr/>
        <p:txBody>
          <a:bodyPr/>
          <a:lstStyle/>
          <a:p>
            <a:fld id="{915116A8-D034-43C4-BA9A-D4A1A2020C6E}" type="slidenum">
              <a:rPr lang="en-AU" smtClean="0"/>
              <a:t>19</a:t>
            </a:fld>
            <a:endParaRPr lang="en-AU"/>
          </a:p>
        </p:txBody>
      </p:sp>
    </p:spTree>
    <p:extLst>
      <p:ext uri="{BB962C8B-B14F-4D97-AF65-F5344CB8AC3E}">
        <p14:creationId xmlns:p14="http://schemas.microsoft.com/office/powerpoint/2010/main" val="845552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76285-35E9-49BC-A578-72435E6D8F54}"/>
              </a:ext>
            </a:extLst>
          </p:cNvPr>
          <p:cNvSpPr>
            <a:spLocks noGrp="1"/>
          </p:cNvSpPr>
          <p:nvPr>
            <p:ph type="title"/>
          </p:nvPr>
        </p:nvSpPr>
        <p:spPr>
          <a:xfrm>
            <a:off x="803276" y="635358"/>
            <a:ext cx="10477500" cy="669567"/>
          </a:xfrm>
        </p:spPr>
        <p:txBody>
          <a:bodyPr>
            <a:noAutofit/>
          </a:bodyPr>
          <a:lstStyle/>
          <a:p>
            <a:r>
              <a:rPr lang="en-AU" noProof="0" dirty="0"/>
              <a:t>Preamble</a:t>
            </a:r>
          </a:p>
        </p:txBody>
      </p:sp>
      <p:sp>
        <p:nvSpPr>
          <p:cNvPr id="3" name="Content Placeholder 2">
            <a:extLst>
              <a:ext uri="{FF2B5EF4-FFF2-40B4-BE49-F238E27FC236}">
                <a16:creationId xmlns:a16="http://schemas.microsoft.com/office/drawing/2014/main" id="{56BDEBBB-A603-49F7-B763-D98EF203D716}"/>
              </a:ext>
            </a:extLst>
          </p:cNvPr>
          <p:cNvSpPr>
            <a:spLocks noGrp="1"/>
          </p:cNvSpPr>
          <p:nvPr>
            <p:ph idx="1"/>
          </p:nvPr>
        </p:nvSpPr>
        <p:spPr>
          <a:xfrm>
            <a:off x="795763" y="1304925"/>
            <a:ext cx="10515600" cy="4952037"/>
          </a:xfrm>
        </p:spPr>
        <p:txBody>
          <a:bodyPr numCol="2" spcCol="360000">
            <a:noAutofit/>
          </a:bodyPr>
          <a:lstStyle/>
          <a:p>
            <a:pPr marL="0" indent="0" algn="just">
              <a:buNone/>
            </a:pPr>
            <a:r>
              <a:rPr lang="en-AU" sz="1600" noProof="0" dirty="0"/>
              <a:t>The Deep Learning on HPC workshop has been designed for experienced users that require, or would benefit from, using high performance computing resources to carry out their DL work. Wiener, named  after the mathematician Norbert Wiener, is a high performance computer purchased by UQ especially to support large scale image processing and machine learning. It has the following attributes which makes it a great platform for large DL tasks:</a:t>
            </a:r>
          </a:p>
          <a:p>
            <a:pPr marL="541338" lvl="1" indent="-271463" algn="just"/>
            <a:r>
              <a:rPr lang="en-AU" sz="1600" noProof="0" dirty="0"/>
              <a:t>accelerators for high speed numerical computation (GPU’s);</a:t>
            </a:r>
          </a:p>
          <a:p>
            <a:pPr marL="541338" lvl="1" indent="-271463" algn="just"/>
            <a:r>
              <a:rPr lang="en-AU" sz="1600" noProof="0" dirty="0"/>
              <a:t>fast, high capacity file systems;</a:t>
            </a:r>
          </a:p>
          <a:p>
            <a:pPr marL="541338" lvl="1" indent="-271463" algn="just"/>
            <a:r>
              <a:rPr lang="en-AU" sz="1600" noProof="0" dirty="0"/>
              <a:t>ample memory;</a:t>
            </a:r>
          </a:p>
          <a:p>
            <a:pPr marL="541338" lvl="1" indent="-271463" algn="just"/>
            <a:r>
              <a:rPr lang="en-AU" sz="1600" noProof="0" dirty="0"/>
              <a:t>high speed networking; and</a:t>
            </a:r>
          </a:p>
          <a:p>
            <a:pPr marL="541338" lvl="1" indent="-271463" algn="just"/>
            <a:r>
              <a:rPr lang="en-AU" sz="1600" noProof="0" dirty="0"/>
              <a:t>a job queuing system.</a:t>
            </a:r>
          </a:p>
          <a:p>
            <a:pPr marL="0" indent="0" algn="just">
              <a:buNone/>
            </a:pPr>
            <a:r>
              <a:rPr lang="en-AU" sz="1600" noProof="0" dirty="0"/>
              <a:t>The workshop is based on a case study used to demonstrate various concepts required to convert single process DL training code into multi process (parallel GPU) code. Given it isn’t feasible to address even a fraction of any real world examples; the workshop is restricted to a single DL framework—Keras; as well as a single use case—image classification. Nevertheless, participants should gain an understanding of how to implement parallel GPU DL code on HPC systems.</a:t>
            </a:r>
          </a:p>
          <a:p>
            <a:pPr marL="0" indent="0" algn="just">
              <a:buNone/>
            </a:pPr>
            <a:r>
              <a:rPr lang="en-AU" sz="1600" noProof="0" dirty="0"/>
              <a:t>It is expected that participants already have experience with:</a:t>
            </a:r>
          </a:p>
          <a:p>
            <a:pPr marL="541338" lvl="1" algn="just"/>
            <a:r>
              <a:rPr lang="en-AU" sz="1600" noProof="0" dirty="0"/>
              <a:t>writing and running Python based deep learning code;</a:t>
            </a:r>
          </a:p>
          <a:p>
            <a:pPr marL="541338" lvl="1" algn="just"/>
            <a:r>
              <a:rPr lang="en-AU" sz="1600" noProof="0" dirty="0"/>
              <a:t>python environment management; and</a:t>
            </a:r>
          </a:p>
          <a:p>
            <a:pPr marL="541338" lvl="1" algn="just"/>
            <a:r>
              <a:rPr lang="en-AU" sz="1600" noProof="0" dirty="0"/>
              <a:t>the Linux command line interface.</a:t>
            </a:r>
          </a:p>
          <a:p>
            <a:pPr marL="0" indent="0" algn="just">
              <a:buNone/>
            </a:pPr>
            <a:r>
              <a:rPr lang="en-AU" sz="1600" dirty="0"/>
              <a:t>Although this workshop is tailored to a specific HPC cluster the code can be used on any multi GPU system.</a:t>
            </a:r>
          </a:p>
          <a:p>
            <a:pPr marL="0" indent="0" algn="just">
              <a:buNone/>
            </a:pPr>
            <a:r>
              <a:rPr lang="en-AU" sz="1600" dirty="0"/>
              <a:t>Different versions of this material will be made available for other platforms such as Massive found at Monash University in due course.</a:t>
            </a:r>
            <a:endParaRPr lang="en-AU" sz="1600" noProof="0" dirty="0"/>
          </a:p>
        </p:txBody>
      </p:sp>
      <p:sp>
        <p:nvSpPr>
          <p:cNvPr id="4" name="Date Placeholder 3">
            <a:extLst>
              <a:ext uri="{FF2B5EF4-FFF2-40B4-BE49-F238E27FC236}">
                <a16:creationId xmlns:a16="http://schemas.microsoft.com/office/drawing/2014/main" id="{E1852047-512F-4204-B783-0E9C8931290E}"/>
              </a:ext>
            </a:extLst>
          </p:cNvPr>
          <p:cNvSpPr>
            <a:spLocks noGrp="1"/>
          </p:cNvSpPr>
          <p:nvPr>
            <p:ph type="dt" sz="half" idx="10"/>
          </p:nvPr>
        </p:nvSpPr>
        <p:spPr/>
        <p:txBody>
          <a:bodyPr/>
          <a:lstStyle/>
          <a:p>
            <a:r>
              <a:rPr lang="en-US"/>
              <a:t>Aug 2021 | Deep Learning on HPC Workshop</a:t>
            </a:r>
            <a:endParaRPr lang="en-AU" dirty="0"/>
          </a:p>
        </p:txBody>
      </p:sp>
      <p:sp>
        <p:nvSpPr>
          <p:cNvPr id="5" name="Slide Number Placeholder 4">
            <a:extLst>
              <a:ext uri="{FF2B5EF4-FFF2-40B4-BE49-F238E27FC236}">
                <a16:creationId xmlns:a16="http://schemas.microsoft.com/office/drawing/2014/main" id="{8258B2C7-183D-48BF-8926-7A138518F5FB}"/>
              </a:ext>
            </a:extLst>
          </p:cNvPr>
          <p:cNvSpPr>
            <a:spLocks noGrp="1"/>
          </p:cNvSpPr>
          <p:nvPr>
            <p:ph type="sldNum" sz="quarter" idx="12"/>
          </p:nvPr>
        </p:nvSpPr>
        <p:spPr/>
        <p:txBody>
          <a:bodyPr/>
          <a:lstStyle/>
          <a:p>
            <a:fld id="{915116A8-D034-43C4-BA9A-D4A1A2020C6E}" type="slidenum">
              <a:rPr lang="en-AU" smtClean="0"/>
              <a:t>2</a:t>
            </a:fld>
            <a:endParaRPr lang="en-AU"/>
          </a:p>
        </p:txBody>
      </p:sp>
    </p:spTree>
    <p:extLst>
      <p:ext uri="{BB962C8B-B14F-4D97-AF65-F5344CB8AC3E}">
        <p14:creationId xmlns:p14="http://schemas.microsoft.com/office/powerpoint/2010/main" val="20700768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BDE8686-E469-496B-ADED-632B6FCB101D}"/>
              </a:ext>
            </a:extLst>
          </p:cNvPr>
          <p:cNvSpPr>
            <a:spLocks noGrp="1"/>
          </p:cNvSpPr>
          <p:nvPr>
            <p:ph idx="1"/>
          </p:nvPr>
        </p:nvSpPr>
        <p:spPr>
          <a:xfrm>
            <a:off x="801623" y="1304926"/>
            <a:ext cx="4966573" cy="4899650"/>
          </a:xfrm>
        </p:spPr>
        <p:txBody>
          <a:bodyPr>
            <a:normAutofit fontScale="92500" lnSpcReduction="10000"/>
          </a:bodyPr>
          <a:lstStyle/>
          <a:p>
            <a:pPr marL="0" indent="0">
              <a:buNone/>
            </a:pPr>
            <a:r>
              <a:rPr lang="en-AU" sz="1400" dirty="0"/>
              <a:t>Horovod has the ability to create profile logs that can be used to give an idea as to how efficiently resources are being utilised.</a:t>
            </a:r>
          </a:p>
          <a:p>
            <a:pPr marL="0" indent="0">
              <a:buNone/>
            </a:pPr>
            <a:r>
              <a:rPr lang="en-AU" sz="1400" dirty="0"/>
              <a:t>To create a log we add the following lines to the mpiexec command of our </a:t>
            </a:r>
            <a:r>
              <a:rPr lang="en-AU" sz="1400" dirty="0" err="1"/>
              <a:t>sbatch</a:t>
            </a:r>
            <a:r>
              <a:rPr lang="en-AU" sz="1400" dirty="0"/>
              <a:t> script.</a:t>
            </a:r>
          </a:p>
          <a:p>
            <a:pPr marL="180975" indent="0">
              <a:buNone/>
            </a:pPr>
            <a:r>
              <a:rPr lang="en-AU" sz="1400" b="1" dirty="0">
                <a:solidFill>
                  <a:srgbClr val="3F3F3F"/>
                </a:solidFill>
              </a:rPr>
              <a:t>mpiexec -np ${SLURM_NTASKS} \</a:t>
            </a:r>
            <a:br>
              <a:rPr lang="en-AU" sz="1400" b="1" dirty="0">
                <a:solidFill>
                  <a:srgbClr val="3F3F3F"/>
                </a:solidFill>
              </a:rPr>
            </a:br>
            <a:r>
              <a:rPr lang="en-AU" sz="1400" b="1" dirty="0">
                <a:solidFill>
                  <a:srgbClr val="BF9000"/>
                </a:solidFill>
              </a:rPr>
              <a:t>    -env HOROVOD_TIMELINE=</a:t>
            </a:r>
            <a:r>
              <a:rPr lang="en-AU" sz="1400" b="1" dirty="0" err="1">
                <a:solidFill>
                  <a:srgbClr val="BF9000"/>
                </a:solidFill>
              </a:rPr>
              <a:t>timeline.json</a:t>
            </a:r>
            <a:r>
              <a:rPr lang="en-AU" sz="1400" b="1" dirty="0">
                <a:solidFill>
                  <a:srgbClr val="BF9000"/>
                </a:solidFill>
              </a:rPr>
              <a:t> \</a:t>
            </a:r>
            <a:br>
              <a:rPr lang="en-AU" sz="1400" b="1" dirty="0">
                <a:solidFill>
                  <a:srgbClr val="BF9000"/>
                </a:solidFill>
              </a:rPr>
            </a:br>
            <a:r>
              <a:rPr lang="en-AU" sz="1400" b="1" dirty="0">
                <a:solidFill>
                  <a:srgbClr val="BF9000"/>
                </a:solidFill>
              </a:rPr>
              <a:t>    -env HOROVOD_TIMELINE_MARK_CYCLES=0 \</a:t>
            </a:r>
            <a:br>
              <a:rPr lang="en-AU" sz="1400" b="1" dirty="0">
                <a:solidFill>
                  <a:schemeClr val="accent4">
                    <a:lumMod val="40000"/>
                    <a:lumOff val="60000"/>
                  </a:schemeClr>
                </a:solidFill>
              </a:rPr>
            </a:br>
            <a:r>
              <a:rPr lang="en-AU" sz="1400" b="1" dirty="0">
                <a:solidFill>
                  <a:srgbClr val="3F3F3F"/>
                </a:solidFill>
              </a:rPr>
              <a:t>    -bind-to none -map-by slot \</a:t>
            </a:r>
            <a:br>
              <a:rPr lang="en-AU" sz="1400" b="1" dirty="0">
                <a:solidFill>
                  <a:srgbClr val="3F3F3F"/>
                </a:solidFill>
              </a:rPr>
            </a:br>
            <a:r>
              <a:rPr lang="en-AU" sz="1400" b="1" dirty="0">
                <a:solidFill>
                  <a:srgbClr val="3F3F3F"/>
                </a:solidFill>
              </a:rPr>
              <a:t>    python multi-fashion-minst.py</a:t>
            </a:r>
          </a:p>
          <a:p>
            <a:pPr marL="0" indent="0">
              <a:buNone/>
            </a:pPr>
            <a:r>
              <a:rPr lang="en-AU" sz="1400" dirty="0"/>
              <a:t>When the job is run the first process will output a file called </a:t>
            </a:r>
            <a:r>
              <a:rPr lang="en-AU" sz="1400" dirty="0" err="1"/>
              <a:t>timeline.json</a:t>
            </a:r>
            <a:r>
              <a:rPr lang="en-AU" sz="1400" dirty="0"/>
              <a:t> which needs to be copied to your workstation.</a:t>
            </a:r>
          </a:p>
          <a:p>
            <a:pPr marL="0" indent="0">
              <a:buNone/>
            </a:pPr>
            <a:r>
              <a:rPr lang="en-AU" sz="1400" dirty="0"/>
              <a:t>Open the file which a Chrome browser (it must be Chrome) by entering chrome://tracing in the address bar.</a:t>
            </a:r>
          </a:p>
          <a:p>
            <a:pPr marL="0" indent="0">
              <a:buNone/>
            </a:pPr>
            <a:r>
              <a:rPr lang="en-AU" sz="1400" dirty="0"/>
              <a:t>A trace diagram will be displayed. The diagram can be used to quickly eyeball how the job has run. For example we can:</a:t>
            </a:r>
          </a:p>
          <a:p>
            <a:r>
              <a:rPr lang="en-AU" sz="1400" dirty="0"/>
              <a:t>see how much time is spent negotiating communications vs computation.</a:t>
            </a:r>
          </a:p>
          <a:p>
            <a:r>
              <a:rPr lang="en-AU" sz="1400" dirty="0"/>
              <a:t>check that features such that NCCL are used.</a:t>
            </a:r>
          </a:p>
          <a:p>
            <a:pPr marL="0" indent="0">
              <a:buNone/>
            </a:pPr>
            <a:r>
              <a:rPr lang="en-AU" sz="1400" dirty="0"/>
              <a:t>We won’t cover performance analysis deeply in this workshop as it would require a great deal of time.</a:t>
            </a:r>
            <a:endParaRPr lang="en-AU" sz="1600" dirty="0"/>
          </a:p>
        </p:txBody>
      </p:sp>
      <p:sp>
        <p:nvSpPr>
          <p:cNvPr id="3" name="Title 2">
            <a:extLst>
              <a:ext uri="{FF2B5EF4-FFF2-40B4-BE49-F238E27FC236}">
                <a16:creationId xmlns:a16="http://schemas.microsoft.com/office/drawing/2014/main" id="{143D2685-3272-4E89-AAAD-A84AC97F4522}"/>
              </a:ext>
            </a:extLst>
          </p:cNvPr>
          <p:cNvSpPr>
            <a:spLocks noGrp="1"/>
          </p:cNvSpPr>
          <p:nvPr>
            <p:ph type="title"/>
          </p:nvPr>
        </p:nvSpPr>
        <p:spPr>
          <a:xfrm>
            <a:off x="801623" y="629792"/>
            <a:ext cx="5417433" cy="698676"/>
          </a:xfrm>
        </p:spPr>
        <p:txBody>
          <a:bodyPr>
            <a:normAutofit/>
          </a:bodyPr>
          <a:lstStyle/>
          <a:p>
            <a:r>
              <a:rPr lang="en-AU" dirty="0"/>
              <a:t>Analysing Performance</a:t>
            </a:r>
          </a:p>
        </p:txBody>
      </p:sp>
      <p:sp>
        <p:nvSpPr>
          <p:cNvPr id="4" name="Date Placeholder 3">
            <a:extLst>
              <a:ext uri="{FF2B5EF4-FFF2-40B4-BE49-F238E27FC236}">
                <a16:creationId xmlns:a16="http://schemas.microsoft.com/office/drawing/2014/main" id="{F1658C8B-F901-40A9-9108-C9F3163770B4}"/>
              </a:ext>
            </a:extLst>
          </p:cNvPr>
          <p:cNvSpPr>
            <a:spLocks noGrp="1"/>
          </p:cNvSpPr>
          <p:nvPr>
            <p:ph type="dt" sz="half" idx="10"/>
          </p:nvPr>
        </p:nvSpPr>
        <p:spPr/>
        <p:txBody>
          <a:bodyPr/>
          <a:lstStyle/>
          <a:p>
            <a:r>
              <a:rPr lang="en-US"/>
              <a:t>Aug 2021 | Deep Learning on HPC Workshop</a:t>
            </a:r>
            <a:endParaRPr lang="en-AU" dirty="0"/>
          </a:p>
        </p:txBody>
      </p:sp>
      <p:sp>
        <p:nvSpPr>
          <p:cNvPr id="7" name="Slide Number Placeholder 6">
            <a:extLst>
              <a:ext uri="{FF2B5EF4-FFF2-40B4-BE49-F238E27FC236}">
                <a16:creationId xmlns:a16="http://schemas.microsoft.com/office/drawing/2014/main" id="{D43F04C2-A1B0-4AFE-B3B3-A2355D9915CE}"/>
              </a:ext>
            </a:extLst>
          </p:cNvPr>
          <p:cNvSpPr>
            <a:spLocks noGrp="1"/>
          </p:cNvSpPr>
          <p:nvPr>
            <p:ph type="sldNum" sz="quarter" idx="12"/>
          </p:nvPr>
        </p:nvSpPr>
        <p:spPr/>
        <p:txBody>
          <a:bodyPr/>
          <a:lstStyle/>
          <a:p>
            <a:fld id="{915116A8-D034-43C4-BA9A-D4A1A2020C6E}" type="slidenum">
              <a:rPr lang="en-AU" smtClean="0"/>
              <a:t>20</a:t>
            </a:fld>
            <a:endParaRPr lang="en-AU" dirty="0"/>
          </a:p>
        </p:txBody>
      </p:sp>
      <p:pic>
        <p:nvPicPr>
          <p:cNvPr id="9" name="Picture 8" descr="Graphical user interface, application, table, Excel&#10;&#10;Description automatically generated">
            <a:extLst>
              <a:ext uri="{FF2B5EF4-FFF2-40B4-BE49-F238E27FC236}">
                <a16:creationId xmlns:a16="http://schemas.microsoft.com/office/drawing/2014/main" id="{7B3FE3A2-084B-4C98-A10F-EDABD071BD01}"/>
              </a:ext>
            </a:extLst>
          </p:cNvPr>
          <p:cNvPicPr>
            <a:picLocks noChangeAspect="1"/>
          </p:cNvPicPr>
          <p:nvPr/>
        </p:nvPicPr>
        <p:blipFill rotWithShape="1">
          <a:blip r:embed="rId2"/>
          <a:srcRect r="701"/>
          <a:stretch/>
        </p:blipFill>
        <p:spPr>
          <a:xfrm>
            <a:off x="6219056" y="876175"/>
            <a:ext cx="5531742" cy="2839550"/>
          </a:xfrm>
          <a:prstGeom prst="rect">
            <a:avLst/>
          </a:prstGeom>
          <a:ln w="38100" cap="sq">
            <a:solidFill>
              <a:srgbClr val="000000"/>
            </a:solidFill>
            <a:prstDash val="solid"/>
            <a:miter lim="800000"/>
          </a:ln>
          <a:effectLst>
            <a:softEdge rad="31750"/>
          </a:effectLst>
        </p:spPr>
      </p:pic>
      <p:pic>
        <p:nvPicPr>
          <p:cNvPr id="11" name="Picture 10">
            <a:extLst>
              <a:ext uri="{FF2B5EF4-FFF2-40B4-BE49-F238E27FC236}">
                <a16:creationId xmlns:a16="http://schemas.microsoft.com/office/drawing/2014/main" id="{D0A2BFD4-F6BF-4818-BA52-C1CD27B5A049}"/>
              </a:ext>
            </a:extLst>
          </p:cNvPr>
          <p:cNvPicPr>
            <a:picLocks noChangeAspect="1"/>
          </p:cNvPicPr>
          <p:nvPr/>
        </p:nvPicPr>
        <p:blipFill>
          <a:blip r:embed="rId3"/>
          <a:stretch>
            <a:fillRect/>
          </a:stretch>
        </p:blipFill>
        <p:spPr>
          <a:xfrm>
            <a:off x="6219056" y="5886739"/>
            <a:ext cx="5531742" cy="409879"/>
          </a:xfrm>
          <a:prstGeom prst="rect">
            <a:avLst/>
          </a:prstGeom>
          <a:ln w="38100" cap="sq">
            <a:solidFill>
              <a:srgbClr val="000000"/>
            </a:solidFill>
            <a:prstDash val="solid"/>
            <a:miter lim="800000"/>
          </a:ln>
          <a:effectLst>
            <a:softEdge rad="31750"/>
          </a:effectLst>
        </p:spPr>
      </p:pic>
      <p:pic>
        <p:nvPicPr>
          <p:cNvPr id="13" name="Picture 12" descr="A picture containing waterfall chart&#10;&#10;Description automatically generated">
            <a:extLst>
              <a:ext uri="{FF2B5EF4-FFF2-40B4-BE49-F238E27FC236}">
                <a16:creationId xmlns:a16="http://schemas.microsoft.com/office/drawing/2014/main" id="{816EF395-1020-4C4A-A145-73ED434F6E05}"/>
              </a:ext>
            </a:extLst>
          </p:cNvPr>
          <p:cNvPicPr>
            <a:picLocks noChangeAspect="1"/>
          </p:cNvPicPr>
          <p:nvPr/>
        </p:nvPicPr>
        <p:blipFill>
          <a:blip r:embed="rId4"/>
          <a:stretch>
            <a:fillRect/>
          </a:stretch>
        </p:blipFill>
        <p:spPr>
          <a:xfrm>
            <a:off x="6219056" y="4126942"/>
            <a:ext cx="5531742" cy="1371402"/>
          </a:xfrm>
          <a:prstGeom prst="rect">
            <a:avLst/>
          </a:prstGeom>
          <a:ln w="38100" cap="sq">
            <a:solidFill>
              <a:srgbClr val="000000"/>
            </a:solidFill>
            <a:prstDash val="solid"/>
            <a:miter lim="800000"/>
          </a:ln>
          <a:effectLst>
            <a:softEdge rad="31750"/>
          </a:effectLst>
        </p:spPr>
      </p:pic>
      <p:sp>
        <p:nvSpPr>
          <p:cNvPr id="14" name="Arrow: Down 13">
            <a:extLst>
              <a:ext uri="{FF2B5EF4-FFF2-40B4-BE49-F238E27FC236}">
                <a16:creationId xmlns:a16="http://schemas.microsoft.com/office/drawing/2014/main" id="{B64A6E02-4723-4094-BF85-459DC0997092}"/>
              </a:ext>
            </a:extLst>
          </p:cNvPr>
          <p:cNvSpPr/>
          <p:nvPr/>
        </p:nvSpPr>
        <p:spPr>
          <a:xfrm>
            <a:off x="8712287" y="3798279"/>
            <a:ext cx="545279" cy="246109"/>
          </a:xfrm>
          <a:prstGeom prst="downArrow">
            <a:avLst>
              <a:gd name="adj1" fmla="val 100000"/>
              <a:gd name="adj2" fmla="val 74518"/>
            </a:avLst>
          </a:prstGeom>
          <a:solidFill>
            <a:srgbClr val="BF9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Arrow: Down 15">
            <a:extLst>
              <a:ext uri="{FF2B5EF4-FFF2-40B4-BE49-F238E27FC236}">
                <a16:creationId xmlns:a16="http://schemas.microsoft.com/office/drawing/2014/main" id="{DDDFCB4B-CAC6-43CE-A1AC-1DB9CE5A9C44}"/>
              </a:ext>
            </a:extLst>
          </p:cNvPr>
          <p:cNvSpPr/>
          <p:nvPr/>
        </p:nvSpPr>
        <p:spPr>
          <a:xfrm>
            <a:off x="8712286" y="5569487"/>
            <a:ext cx="545279" cy="246109"/>
          </a:xfrm>
          <a:prstGeom prst="downArrow">
            <a:avLst>
              <a:gd name="adj1" fmla="val 100000"/>
              <a:gd name="adj2" fmla="val 74518"/>
            </a:avLst>
          </a:prstGeom>
          <a:solidFill>
            <a:srgbClr val="BF9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2031275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0D6B1B-CC20-4A13-94C0-28847A12346C}"/>
              </a:ext>
            </a:extLst>
          </p:cNvPr>
          <p:cNvSpPr>
            <a:spLocks noGrp="1"/>
          </p:cNvSpPr>
          <p:nvPr>
            <p:ph sz="half" idx="1"/>
          </p:nvPr>
        </p:nvSpPr>
        <p:spPr/>
        <p:txBody>
          <a:bodyPr numCol="1" spcCol="360000">
            <a:noAutofit/>
          </a:bodyPr>
          <a:lstStyle/>
          <a:p>
            <a:pPr lvl="0"/>
            <a:r>
              <a:rPr lang="en-AU" sz="1600" b="1" dirty="0"/>
              <a:t>The</a:t>
            </a:r>
            <a:r>
              <a:rPr lang="en-AU" sz="1600" b="1" noProof="0" dirty="0"/>
              <a:t> Deep Learning Environment</a:t>
            </a:r>
            <a:br>
              <a:rPr lang="en-AU" sz="1600" noProof="0" dirty="0"/>
            </a:br>
            <a:r>
              <a:rPr lang="en-AU" sz="1600" noProof="0" dirty="0"/>
              <a:t>Anaconda will be used to manage the environment.</a:t>
            </a:r>
            <a:r>
              <a:rPr lang="en-AU" sz="1600" baseline="0" noProof="0" dirty="0"/>
              <a:t> S</a:t>
            </a:r>
            <a:r>
              <a:rPr lang="en-AU" sz="1600" noProof="0" dirty="0"/>
              <a:t>pecial consideration is required as to where files and data are located given Wiener’s file</a:t>
            </a:r>
            <a:r>
              <a:rPr lang="en-AU" sz="1600" baseline="0" noProof="0" dirty="0"/>
              <a:t> space constraints</a:t>
            </a:r>
            <a:r>
              <a:rPr lang="en-AU" sz="1600" noProof="0" dirty="0"/>
              <a:t>.</a:t>
            </a:r>
          </a:p>
          <a:p>
            <a:pPr lvl="0"/>
            <a:r>
              <a:rPr lang="en-AU" sz="1600" b="1" noProof="0" dirty="0"/>
              <a:t>Using Multiple GPUs</a:t>
            </a:r>
          </a:p>
          <a:p>
            <a:pPr marL="538163" lvl="1" indent="-180975"/>
            <a:r>
              <a:rPr lang="en-AU" sz="1600" noProof="0" dirty="0"/>
              <a:t>Multiple GPUs can be used in parallel to speed up the time required to train </a:t>
            </a:r>
            <a:r>
              <a:rPr lang="en-AU" sz="1600" dirty="0"/>
              <a:t>deep learning</a:t>
            </a:r>
            <a:r>
              <a:rPr lang="en-AU" sz="1600" baseline="0" noProof="0" dirty="0"/>
              <a:t> </a:t>
            </a:r>
            <a:r>
              <a:rPr lang="en-AU" sz="1600" noProof="0" dirty="0"/>
              <a:t>models. Horovod</a:t>
            </a:r>
            <a:r>
              <a:rPr lang="en-AU" sz="1600" baseline="0" noProof="0" dirty="0"/>
              <a:t> is a framework we will use to undertake this task as it simplifies the task of modifying existing code for parallel execution.</a:t>
            </a:r>
          </a:p>
          <a:p>
            <a:pPr marL="538163" lvl="1" indent="-180975"/>
            <a:r>
              <a:rPr lang="en-AU" sz="1600" noProof="0" dirty="0"/>
              <a:t>The speed gains may not be always realised due to the nature of models and there can even be undesirable side effects with respect to convergence.</a:t>
            </a:r>
          </a:p>
          <a:p>
            <a:pPr marL="538163" lvl="1" indent="-180975"/>
            <a:r>
              <a:rPr lang="en-AU" sz="1600" noProof="0" dirty="0"/>
              <a:t>It is also possible to use multiple GPUs to train models that are too large for a single GPU but</a:t>
            </a:r>
            <a:r>
              <a:rPr lang="en-AU" sz="1600" baseline="0" noProof="0" dirty="0"/>
              <a:t> this will not be covered</a:t>
            </a:r>
            <a:r>
              <a:rPr lang="en-AU" sz="1600" noProof="0" dirty="0"/>
              <a:t>. This scenario will be addressed sometime in the future given support for large models is becoming important.</a:t>
            </a:r>
          </a:p>
          <a:p>
            <a:pPr lvl="1"/>
            <a:endParaRPr lang="en-AU" sz="1800" noProof="0" dirty="0"/>
          </a:p>
        </p:txBody>
      </p:sp>
      <p:sp>
        <p:nvSpPr>
          <p:cNvPr id="6" name="Content Placeholder 5">
            <a:extLst>
              <a:ext uri="{FF2B5EF4-FFF2-40B4-BE49-F238E27FC236}">
                <a16:creationId xmlns:a16="http://schemas.microsoft.com/office/drawing/2014/main" id="{E761A396-4501-4070-B93C-2E6D43D30E41}"/>
              </a:ext>
            </a:extLst>
          </p:cNvPr>
          <p:cNvSpPr>
            <a:spLocks noGrp="1"/>
          </p:cNvSpPr>
          <p:nvPr>
            <p:ph sz="half" idx="2"/>
          </p:nvPr>
        </p:nvSpPr>
        <p:spPr/>
        <p:txBody>
          <a:bodyPr/>
          <a:lstStyle/>
          <a:p>
            <a:pPr lvl="0"/>
            <a:r>
              <a:rPr lang="en-AU" sz="1800" b="1" noProof="0" dirty="0"/>
              <a:t>Job</a:t>
            </a:r>
            <a:r>
              <a:rPr lang="en-AU" sz="1800" b="1" baseline="0" noProof="0" dirty="0"/>
              <a:t> Queues</a:t>
            </a:r>
            <a:br>
              <a:rPr lang="en-AU" sz="1800" baseline="0" dirty="0"/>
            </a:br>
            <a:r>
              <a:rPr lang="en-AU" sz="1800" noProof="0" dirty="0"/>
              <a:t>Jobs are run by submitting them to the Slurm queuing system. Slurm allows many jobs to be submitted simultaneously; perhaps with different hyper parameters and/or data.</a:t>
            </a:r>
          </a:p>
          <a:p>
            <a:pPr lvl="0"/>
            <a:r>
              <a:rPr lang="en-AU" sz="1800" b="1" noProof="0" dirty="0"/>
              <a:t>Monitoring Jobs</a:t>
            </a:r>
            <a:br>
              <a:rPr lang="en-AU" sz="1800" noProof="0" dirty="0"/>
            </a:br>
            <a:r>
              <a:rPr lang="en-AU" sz="1800" noProof="0" dirty="0"/>
              <a:t>Running jobs may need monitoring. Familiar tools, such as Tensorboard, can be used for this but specific steps are required to run such tools on HPC.</a:t>
            </a:r>
          </a:p>
          <a:p>
            <a:r>
              <a:rPr lang="en-AU" sz="1800" b="1" noProof="0" dirty="0"/>
              <a:t>Analysing Performance</a:t>
            </a:r>
            <a:br>
              <a:rPr lang="en-AU" sz="1800" noProof="0" dirty="0"/>
            </a:br>
            <a:r>
              <a:rPr lang="en-AU" sz="1800" noProof="0" dirty="0"/>
              <a:t>Performing basic analysis of how efficiently a deep learning job has run and checking if the environment is configured correctly.</a:t>
            </a:r>
          </a:p>
          <a:p>
            <a:endParaRPr lang="en-AU" dirty="0"/>
          </a:p>
        </p:txBody>
      </p:sp>
      <p:sp>
        <p:nvSpPr>
          <p:cNvPr id="4" name="Date Placeholder 3">
            <a:extLst>
              <a:ext uri="{FF2B5EF4-FFF2-40B4-BE49-F238E27FC236}">
                <a16:creationId xmlns:a16="http://schemas.microsoft.com/office/drawing/2014/main" id="{8540A721-D0D2-46BD-95BC-54330A6C2B6A}"/>
              </a:ext>
            </a:extLst>
          </p:cNvPr>
          <p:cNvSpPr>
            <a:spLocks noGrp="1"/>
          </p:cNvSpPr>
          <p:nvPr>
            <p:ph type="dt" sz="half" idx="10"/>
          </p:nvPr>
        </p:nvSpPr>
        <p:spPr/>
        <p:txBody>
          <a:bodyPr/>
          <a:lstStyle/>
          <a:p>
            <a:r>
              <a:rPr lang="en-US"/>
              <a:t>Aug 2021 | Deep Learning on HPC Workshop</a:t>
            </a:r>
            <a:endParaRPr lang="en-AU" dirty="0"/>
          </a:p>
        </p:txBody>
      </p:sp>
      <p:sp>
        <p:nvSpPr>
          <p:cNvPr id="5" name="Slide Number Placeholder 4">
            <a:extLst>
              <a:ext uri="{FF2B5EF4-FFF2-40B4-BE49-F238E27FC236}">
                <a16:creationId xmlns:a16="http://schemas.microsoft.com/office/drawing/2014/main" id="{F6A5CE4C-132E-421E-8018-1436171E1A6F}"/>
              </a:ext>
            </a:extLst>
          </p:cNvPr>
          <p:cNvSpPr>
            <a:spLocks noGrp="1"/>
          </p:cNvSpPr>
          <p:nvPr>
            <p:ph type="sldNum" sz="quarter" idx="12"/>
          </p:nvPr>
        </p:nvSpPr>
        <p:spPr/>
        <p:txBody>
          <a:bodyPr/>
          <a:lstStyle/>
          <a:p>
            <a:fld id="{915116A8-D034-43C4-BA9A-D4A1A2020C6E}" type="slidenum">
              <a:rPr lang="en-AU" smtClean="0"/>
              <a:t>3</a:t>
            </a:fld>
            <a:endParaRPr lang="en-AU"/>
          </a:p>
        </p:txBody>
      </p:sp>
      <p:sp>
        <p:nvSpPr>
          <p:cNvPr id="2" name="Title 1">
            <a:extLst>
              <a:ext uri="{FF2B5EF4-FFF2-40B4-BE49-F238E27FC236}">
                <a16:creationId xmlns:a16="http://schemas.microsoft.com/office/drawing/2014/main" id="{5F6A6FFE-0AED-4684-B386-E221B53569E0}"/>
              </a:ext>
            </a:extLst>
          </p:cNvPr>
          <p:cNvSpPr>
            <a:spLocks noGrp="1"/>
          </p:cNvSpPr>
          <p:nvPr>
            <p:ph type="title"/>
          </p:nvPr>
        </p:nvSpPr>
        <p:spPr/>
        <p:txBody>
          <a:bodyPr/>
          <a:lstStyle/>
          <a:p>
            <a:r>
              <a:rPr lang="en-AU" noProof="0" dirty="0"/>
              <a:t>Topics Covered</a:t>
            </a:r>
          </a:p>
        </p:txBody>
      </p:sp>
    </p:spTree>
    <p:extLst>
      <p:ext uri="{BB962C8B-B14F-4D97-AF65-F5344CB8AC3E}">
        <p14:creationId xmlns:p14="http://schemas.microsoft.com/office/powerpoint/2010/main" val="1495583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BA384C-5C7C-490B-9039-E4587DFBE44A}"/>
              </a:ext>
            </a:extLst>
          </p:cNvPr>
          <p:cNvSpPr>
            <a:spLocks noGrp="1"/>
          </p:cNvSpPr>
          <p:nvPr>
            <p:ph idx="1"/>
          </p:nvPr>
        </p:nvSpPr>
        <p:spPr>
          <a:xfrm>
            <a:off x="838200" y="1328468"/>
            <a:ext cx="5125528" cy="4876107"/>
          </a:xfrm>
        </p:spPr>
        <p:txBody>
          <a:bodyPr>
            <a:normAutofit/>
          </a:bodyPr>
          <a:lstStyle/>
          <a:p>
            <a:pPr marL="0" lvl="0" indent="0">
              <a:buNone/>
            </a:pPr>
            <a:r>
              <a:rPr lang="en-AU" sz="1600" b="1" noProof="0" dirty="0"/>
              <a:t>Setup Anaconda</a:t>
            </a:r>
          </a:p>
          <a:p>
            <a:pPr marL="0" lvl="0" indent="0">
              <a:buNone/>
            </a:pPr>
            <a:r>
              <a:rPr lang="en-AU" sz="1400" noProof="0" dirty="0"/>
              <a:t>Anaconda is the package manager used to create and manage your DL Python environments. On Wiener the latest version of Anaconda is 4.10.3 supporting Python 3.7.6.</a:t>
            </a:r>
          </a:p>
          <a:p>
            <a:pPr marL="0" lvl="0" indent="0">
              <a:buNone/>
            </a:pPr>
            <a:r>
              <a:rPr lang="en-AU" sz="1400" noProof="0" dirty="0"/>
              <a:t>If you haven’t already configured Anaconda for </a:t>
            </a:r>
            <a:r>
              <a:rPr lang="en-AU" sz="1400" noProof="0" dirty="0" err="1"/>
              <a:t>you</a:t>
            </a:r>
            <a:r>
              <a:rPr lang="en-AU" sz="1400" noProof="0" dirty="0"/>
              <a:t> account on Wiener run these commands on your command prompt:</a:t>
            </a:r>
          </a:p>
          <a:p>
            <a:pPr marL="177800" lvl="4" indent="142875"/>
            <a:r>
              <a:rPr lang="en-AU" sz="1400" dirty="0"/>
              <a:t>module load anaconda/3.7</a:t>
            </a:r>
          </a:p>
          <a:p>
            <a:pPr marL="177800" lvl="4" indent="142875"/>
            <a:r>
              <a:rPr lang="en-AU" sz="1400" dirty="0"/>
              <a:t>conda init</a:t>
            </a:r>
            <a:r>
              <a:rPr lang="en-AU" sz="1400" b="1" dirty="0"/>
              <a:t>		</a:t>
            </a:r>
            <a:endParaRPr lang="en-AU" sz="1400" b="1" noProof="0" dirty="0"/>
          </a:p>
          <a:p>
            <a:pPr marL="0" lvl="0" indent="0">
              <a:buNone/>
            </a:pPr>
            <a:r>
              <a:rPr lang="en-AU" sz="1400" noProof="0" dirty="0"/>
              <a:t>Anaconda</a:t>
            </a:r>
            <a:r>
              <a:rPr lang="en-AU" sz="1400" b="1" noProof="0" dirty="0"/>
              <a:t> </a:t>
            </a:r>
            <a:r>
              <a:rPr lang="en-AU" sz="1400" noProof="0" dirty="0"/>
              <a:t>has added the conda command to your shell. Your shell’s startup file (.bashrc if you’re using the default shell) has been modified to support this by adding lines enclosed by </a:t>
            </a:r>
          </a:p>
          <a:p>
            <a:pPr marL="177800" lvl="0" indent="0">
              <a:buNone/>
            </a:pPr>
            <a:r>
              <a:rPr lang="en-AU" sz="1400" dirty="0">
                <a:solidFill>
                  <a:schemeClr val="accent4">
                    <a:lumMod val="75000"/>
                  </a:schemeClr>
                </a:solidFill>
                <a:latin typeface="Consolas" panose="020B0609020204030204" pitchFamily="49" charset="0"/>
                <a:cs typeface="Courier New" panose="02070309020205020404" pitchFamily="49" charset="0"/>
              </a:rPr>
              <a:t># &gt;&gt;&gt; conda initialize &gt;&gt;&gt;</a:t>
            </a:r>
            <a:r>
              <a:rPr lang="en-AU" sz="1400" dirty="0"/>
              <a:t>;</a:t>
            </a:r>
            <a:r>
              <a:rPr lang="en-AU" sz="1400" dirty="0">
                <a:solidFill>
                  <a:schemeClr val="accent4">
                    <a:lumMod val="75000"/>
                  </a:schemeClr>
                </a:solidFill>
                <a:latin typeface="Consolas" panose="020B0609020204030204" pitchFamily="49" charset="0"/>
                <a:cs typeface="Courier New" panose="02070309020205020404" pitchFamily="49" charset="0"/>
              </a:rPr>
              <a:t> </a:t>
            </a:r>
            <a:r>
              <a:rPr lang="en-AU" sz="1400" dirty="0"/>
              <a:t>and </a:t>
            </a:r>
            <a:br>
              <a:rPr lang="en-AU" sz="1400" dirty="0"/>
            </a:br>
            <a:r>
              <a:rPr lang="en-AU" sz="1400" dirty="0">
                <a:solidFill>
                  <a:schemeClr val="accent4">
                    <a:lumMod val="75000"/>
                  </a:schemeClr>
                </a:solidFill>
                <a:latin typeface="Consolas" panose="020B0609020204030204" pitchFamily="49" charset="0"/>
                <a:cs typeface="Courier New" panose="02070309020205020404" pitchFamily="49" charset="0"/>
              </a:rPr>
              <a:t># &lt;&lt;&lt; conda initialize &lt;&lt;&lt;</a:t>
            </a:r>
          </a:p>
          <a:p>
            <a:pPr marL="0" lvl="0" indent="0">
              <a:buNone/>
            </a:pPr>
            <a:r>
              <a:rPr lang="en-AU" sz="1400" noProof="0" dirty="0"/>
              <a:t>Test that Anaconda has been configure by running </a:t>
            </a:r>
            <a:r>
              <a:rPr lang="en-AU" sz="1400" dirty="0">
                <a:solidFill>
                  <a:schemeClr val="accent4">
                    <a:lumMod val="75000"/>
                  </a:schemeClr>
                </a:solidFill>
                <a:latin typeface="Consolas" panose="020B0609020204030204" pitchFamily="49" charset="0"/>
                <a:cs typeface="Courier New" panose="02070309020205020404" pitchFamily="49" charset="0"/>
              </a:rPr>
              <a:t>conda info</a:t>
            </a:r>
            <a:r>
              <a:rPr lang="en-AU" sz="1400" noProof="0" dirty="0"/>
              <a:t>. If Anaconda is configured properly the attributes of your environment will be printed. The first two attributes will be similar to:</a:t>
            </a:r>
          </a:p>
          <a:p>
            <a:pPr marL="177800" lvl="1" indent="0">
              <a:buNone/>
            </a:pPr>
            <a:r>
              <a:rPr lang="en-AU" sz="1400" dirty="0">
                <a:solidFill>
                  <a:schemeClr val="accent4">
                    <a:lumMod val="75000"/>
                  </a:schemeClr>
                </a:solidFill>
                <a:latin typeface="Consolas" panose="020B0609020204030204" pitchFamily="49" charset="0"/>
                <a:cs typeface="Courier New" panose="02070309020205020404" pitchFamily="49" charset="0"/>
              </a:rPr>
              <a:t>active environment : base</a:t>
            </a:r>
            <a:br>
              <a:rPr lang="en-AU" sz="1400" dirty="0">
                <a:solidFill>
                  <a:schemeClr val="accent4">
                    <a:lumMod val="75000"/>
                  </a:schemeClr>
                </a:solidFill>
                <a:latin typeface="Consolas" panose="020B0609020204030204" pitchFamily="49" charset="0"/>
                <a:cs typeface="Courier New" panose="02070309020205020404" pitchFamily="49" charset="0"/>
              </a:rPr>
            </a:br>
            <a:r>
              <a:rPr lang="en-AU" sz="1400" dirty="0">
                <a:solidFill>
                  <a:schemeClr val="accent4">
                    <a:lumMod val="75000"/>
                  </a:schemeClr>
                </a:solidFill>
                <a:latin typeface="Consolas" panose="020B0609020204030204" pitchFamily="49" charset="0"/>
                <a:cs typeface="Courier New" panose="02070309020205020404" pitchFamily="49" charset="0"/>
              </a:rPr>
              <a:t>active env location : /opt/ohpc/pub/apps/...</a:t>
            </a:r>
          </a:p>
          <a:p>
            <a:pPr marL="0" lvl="0" indent="0">
              <a:buNone/>
            </a:pPr>
            <a:endParaRPr lang="en-AU" sz="1050" noProof="0" dirty="0"/>
          </a:p>
        </p:txBody>
      </p:sp>
      <p:sp>
        <p:nvSpPr>
          <p:cNvPr id="4" name="Date Placeholder 3">
            <a:extLst>
              <a:ext uri="{FF2B5EF4-FFF2-40B4-BE49-F238E27FC236}">
                <a16:creationId xmlns:a16="http://schemas.microsoft.com/office/drawing/2014/main" id="{2B845B32-94D3-4DA9-A38A-26D96E30DC69}"/>
              </a:ext>
            </a:extLst>
          </p:cNvPr>
          <p:cNvSpPr>
            <a:spLocks noGrp="1"/>
          </p:cNvSpPr>
          <p:nvPr>
            <p:ph type="dt" sz="half" idx="10"/>
          </p:nvPr>
        </p:nvSpPr>
        <p:spPr/>
        <p:txBody>
          <a:bodyPr/>
          <a:lstStyle/>
          <a:p>
            <a:r>
              <a:rPr lang="en-US"/>
              <a:t>Aug 2021 | Deep Learning on HPC Workshop</a:t>
            </a:r>
            <a:endParaRPr lang="en-AU" dirty="0"/>
          </a:p>
        </p:txBody>
      </p:sp>
      <p:sp>
        <p:nvSpPr>
          <p:cNvPr id="5" name="Slide Number Placeholder 4">
            <a:extLst>
              <a:ext uri="{FF2B5EF4-FFF2-40B4-BE49-F238E27FC236}">
                <a16:creationId xmlns:a16="http://schemas.microsoft.com/office/drawing/2014/main" id="{A976B701-6877-4476-8262-E506DD947D4C}"/>
              </a:ext>
            </a:extLst>
          </p:cNvPr>
          <p:cNvSpPr>
            <a:spLocks noGrp="1"/>
          </p:cNvSpPr>
          <p:nvPr>
            <p:ph type="sldNum" sz="quarter" idx="12"/>
          </p:nvPr>
        </p:nvSpPr>
        <p:spPr/>
        <p:txBody>
          <a:bodyPr/>
          <a:lstStyle/>
          <a:p>
            <a:fld id="{915116A8-D034-43C4-BA9A-D4A1A2020C6E}" type="slidenum">
              <a:rPr lang="en-AU" smtClean="0"/>
              <a:t>4</a:t>
            </a:fld>
            <a:endParaRPr lang="en-AU"/>
          </a:p>
        </p:txBody>
      </p:sp>
      <p:sp>
        <p:nvSpPr>
          <p:cNvPr id="6" name="Content Placeholder 2">
            <a:extLst>
              <a:ext uri="{FF2B5EF4-FFF2-40B4-BE49-F238E27FC236}">
                <a16:creationId xmlns:a16="http://schemas.microsoft.com/office/drawing/2014/main" id="{B8DC7919-1F70-4463-8CFD-880CC8AD6196}"/>
              </a:ext>
            </a:extLst>
          </p:cNvPr>
          <p:cNvSpPr txBox="1">
            <a:spLocks/>
          </p:cNvSpPr>
          <p:nvPr/>
        </p:nvSpPr>
        <p:spPr>
          <a:xfrm>
            <a:off x="6228272" y="1328467"/>
            <a:ext cx="5125528" cy="4876107"/>
          </a:xfrm>
          <a:prstGeom prst="rect">
            <a:avLst/>
          </a:prstGeom>
        </p:spPr>
        <p:txBody>
          <a:bodyPr vert="horz" lIns="91440" tIns="45720" rIns="91440" bIns="45720" numCol="1"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sz="1600" b="1" dirty="0"/>
              <a:t>Create a Deep Learning Environment</a:t>
            </a:r>
          </a:p>
          <a:p>
            <a:pPr marL="0" indent="0">
              <a:buFont typeface="Arial" panose="020B0604020202020204" pitchFamily="34" charset="0"/>
              <a:buNone/>
            </a:pPr>
            <a:r>
              <a:rPr lang="en-AU" sz="1400" dirty="0"/>
              <a:t>The next step is to create an Anaconda environment to support DL code. These environments require a lot of disk space and shouldn’t be placed in home directories given the 5GB quota imposed on </a:t>
            </a:r>
            <a:r>
              <a:rPr lang="en-AU" sz="1400" dirty="0">
                <a:solidFill>
                  <a:schemeClr val="accent4">
                    <a:lumMod val="75000"/>
                  </a:schemeClr>
                </a:solidFill>
                <a:latin typeface="Consolas" panose="020B0609020204030204" pitchFamily="49" charset="0"/>
                <a:cs typeface="Courier New" panose="02070309020205020404" pitchFamily="49" charset="0"/>
              </a:rPr>
              <a:t>/home</a:t>
            </a:r>
            <a:r>
              <a:rPr lang="en-AU" sz="1400" dirty="0"/>
              <a:t>. It’s recommended that you store environments on Wiener’s </a:t>
            </a:r>
            <a:r>
              <a:rPr lang="en-AU" sz="1400" dirty="0">
                <a:solidFill>
                  <a:schemeClr val="accent4">
                    <a:lumMod val="75000"/>
                  </a:schemeClr>
                </a:solidFill>
                <a:latin typeface="Consolas" panose="020B0609020204030204" pitchFamily="49" charset="0"/>
                <a:cs typeface="Courier New" panose="02070309020205020404" pitchFamily="49" charset="0"/>
              </a:rPr>
              <a:t>/scratch</a:t>
            </a:r>
            <a:r>
              <a:rPr lang="en-AU" sz="1400" dirty="0"/>
              <a:t> volume and configure anaconda to use this location by default.</a:t>
            </a:r>
          </a:p>
          <a:p>
            <a:pPr marL="0" indent="0">
              <a:buFont typeface="Arial" panose="020B0604020202020204" pitchFamily="34" charset="0"/>
              <a:buNone/>
            </a:pPr>
            <a:r>
              <a:rPr lang="en-AU" sz="1400" dirty="0"/>
              <a:t>Create a directory on the scratch volume to store the environment with the following (recommended) structure:</a:t>
            </a:r>
          </a:p>
          <a:p>
            <a:pPr marL="269875" lvl="1" indent="0">
              <a:spcBef>
                <a:spcPts val="1200"/>
              </a:spcBef>
              <a:buFont typeface="Arial" panose="020B0604020202020204" pitchFamily="34" charset="0"/>
              <a:buNone/>
            </a:pPr>
            <a:r>
              <a:rPr lang="en-AU" sz="1400" dirty="0">
                <a:solidFill>
                  <a:schemeClr val="accent4">
                    <a:lumMod val="75000"/>
                  </a:schemeClr>
                </a:solidFill>
                <a:latin typeface="Consolas" panose="020B0609020204030204" pitchFamily="49" charset="0"/>
                <a:cs typeface="Courier New" panose="02070309020205020404" pitchFamily="49" charset="0"/>
              </a:rPr>
              <a:t>/scratch/</a:t>
            </a:r>
            <a:r>
              <a:rPr lang="en-AU" sz="1400" dirty="0" err="1">
                <a:solidFill>
                  <a:schemeClr val="accent4">
                    <a:lumMod val="75000"/>
                  </a:schemeClr>
                </a:solidFill>
                <a:latin typeface="Consolas" panose="020B0609020204030204" pitchFamily="49" charset="0"/>
                <a:cs typeface="Courier New" panose="02070309020205020404" pitchFamily="49" charset="0"/>
              </a:rPr>
              <a:t>ou_designation</a:t>
            </a:r>
            <a:r>
              <a:rPr lang="en-AU" sz="1400" dirty="0">
                <a:solidFill>
                  <a:schemeClr val="accent4">
                    <a:lumMod val="75000"/>
                  </a:schemeClr>
                </a:solidFill>
                <a:latin typeface="Consolas" panose="020B0609020204030204" pitchFamily="49" charset="0"/>
                <a:cs typeface="Courier New" panose="02070309020205020404" pitchFamily="49" charset="0"/>
              </a:rPr>
              <a:t>/username/anaconda</a:t>
            </a:r>
            <a:endParaRPr lang="en-AU" sz="1400" b="1" dirty="0"/>
          </a:p>
          <a:p>
            <a:pPr marL="177800" lvl="2" indent="0">
              <a:buFont typeface="Arial" panose="020B0604020202020204" pitchFamily="34" charset="0"/>
              <a:buNone/>
              <a:tabLst>
                <a:tab pos="1438275" algn="r"/>
                <a:tab pos="1524000" algn="l"/>
                <a:tab pos="2243138" algn="r"/>
              </a:tabLst>
            </a:pPr>
            <a:r>
              <a:rPr lang="en-AU" sz="1400" b="1" dirty="0"/>
              <a:t>	scratch:	</a:t>
            </a:r>
            <a:r>
              <a:rPr lang="en-AU" sz="1400" dirty="0"/>
              <a:t>large storage volume for projects.</a:t>
            </a:r>
          </a:p>
          <a:p>
            <a:pPr marL="177800" lvl="2" indent="0">
              <a:buFont typeface="Arial" panose="020B0604020202020204" pitchFamily="34" charset="0"/>
              <a:buNone/>
              <a:tabLst>
                <a:tab pos="1438275" algn="r"/>
                <a:tab pos="1524000" algn="l"/>
                <a:tab pos="2243138" algn="r"/>
              </a:tabLst>
            </a:pPr>
            <a:r>
              <a:rPr lang="en-AU" sz="1400" b="1" i="1" dirty="0"/>
              <a:t>	</a:t>
            </a:r>
            <a:r>
              <a:rPr lang="en-AU" sz="1400" b="1" i="1" dirty="0" err="1"/>
              <a:t>ou_designation</a:t>
            </a:r>
            <a:r>
              <a:rPr lang="en-AU" sz="1400" b="1" i="1" dirty="0"/>
              <a:t>:	</a:t>
            </a:r>
            <a:r>
              <a:rPr lang="en-AU" sz="1400" dirty="0"/>
              <a:t>your organisational unit such as </a:t>
            </a:r>
            <a:r>
              <a:rPr lang="en-AU" sz="1400" dirty="0" err="1"/>
              <a:t>rcc</a:t>
            </a:r>
            <a:r>
              <a:rPr lang="en-AU" sz="1400" dirty="0"/>
              <a:t>, </a:t>
            </a:r>
            <a:r>
              <a:rPr lang="en-AU" sz="1400" dirty="0" err="1"/>
              <a:t>cai</a:t>
            </a:r>
            <a:r>
              <a:rPr lang="en-AU" sz="1400" dirty="0"/>
              <a:t>, </a:t>
            </a:r>
            <a:r>
              <a:rPr lang="en-AU" sz="1400" dirty="0" err="1"/>
              <a:t>imb</a:t>
            </a:r>
            <a:r>
              <a:rPr lang="en-AU" sz="1400" dirty="0"/>
              <a:t>, 		</a:t>
            </a:r>
            <a:r>
              <a:rPr lang="en-AU" sz="1400" dirty="0" err="1"/>
              <a:t>itee</a:t>
            </a:r>
            <a:r>
              <a:rPr lang="en-AU" sz="1400" dirty="0"/>
              <a:t>, etc.</a:t>
            </a:r>
          </a:p>
          <a:p>
            <a:pPr marL="177800" lvl="2" indent="0">
              <a:buFont typeface="Arial" panose="020B0604020202020204" pitchFamily="34" charset="0"/>
              <a:buNone/>
              <a:tabLst>
                <a:tab pos="1438275" algn="r"/>
                <a:tab pos="1524000" algn="l"/>
                <a:tab pos="2243138" algn="r"/>
              </a:tabLst>
            </a:pPr>
            <a:r>
              <a:rPr lang="en-AU" sz="1400" b="1" i="1" dirty="0"/>
              <a:t>	username:	</a:t>
            </a:r>
            <a:r>
              <a:rPr lang="en-AU" sz="1400" dirty="0"/>
              <a:t>your user name (which may not exist).</a:t>
            </a:r>
          </a:p>
          <a:p>
            <a:pPr marL="177800" lvl="2" indent="0">
              <a:buFont typeface="Arial" panose="020B0604020202020204" pitchFamily="34" charset="0"/>
              <a:buNone/>
              <a:tabLst>
                <a:tab pos="1438275" algn="r"/>
                <a:tab pos="1524000" algn="l"/>
                <a:tab pos="2243138" algn="r"/>
              </a:tabLst>
            </a:pPr>
            <a:r>
              <a:rPr lang="en-AU" sz="1400" b="1" dirty="0"/>
              <a:t>	anaconda:	</a:t>
            </a:r>
            <a:r>
              <a:rPr lang="en-AU" sz="1400" dirty="0"/>
              <a:t>put all your anaconda data here.</a:t>
            </a:r>
          </a:p>
        </p:txBody>
      </p:sp>
      <p:sp>
        <p:nvSpPr>
          <p:cNvPr id="7" name="Title 2">
            <a:extLst>
              <a:ext uri="{FF2B5EF4-FFF2-40B4-BE49-F238E27FC236}">
                <a16:creationId xmlns:a16="http://schemas.microsoft.com/office/drawing/2014/main" id="{05FF3034-5231-4D14-B7CF-B66A0E63999B}"/>
              </a:ext>
            </a:extLst>
          </p:cNvPr>
          <p:cNvSpPr txBox="1">
            <a:spLocks/>
          </p:cNvSpPr>
          <p:nvPr/>
        </p:nvSpPr>
        <p:spPr>
          <a:xfrm>
            <a:off x="838200" y="629792"/>
            <a:ext cx="10515600" cy="6986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a:t>HPC Deep Learning Environment</a:t>
            </a:r>
            <a:endParaRPr lang="en-AU" dirty="0"/>
          </a:p>
        </p:txBody>
      </p:sp>
    </p:spTree>
    <p:extLst>
      <p:ext uri="{BB962C8B-B14F-4D97-AF65-F5344CB8AC3E}">
        <p14:creationId xmlns:p14="http://schemas.microsoft.com/office/powerpoint/2010/main" val="3435436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7B5388-2F3A-491B-9493-CC6F1406A13E}"/>
              </a:ext>
            </a:extLst>
          </p:cNvPr>
          <p:cNvSpPr>
            <a:spLocks noGrp="1"/>
          </p:cNvSpPr>
          <p:nvPr>
            <p:ph idx="1"/>
          </p:nvPr>
        </p:nvSpPr>
        <p:spPr>
          <a:xfrm>
            <a:off x="803275" y="1315376"/>
            <a:ext cx="10515600" cy="737563"/>
          </a:xfrm>
        </p:spPr>
        <p:txBody>
          <a:bodyPr>
            <a:normAutofit/>
          </a:bodyPr>
          <a:lstStyle/>
          <a:p>
            <a:pPr marL="0" indent="0">
              <a:buNone/>
            </a:pPr>
            <a:r>
              <a:rPr lang="en-AU" sz="2000" noProof="0" dirty="0"/>
              <a:t>Configure</a:t>
            </a:r>
            <a:r>
              <a:rPr lang="en-AU" sz="2000" baseline="0" noProof="0" dirty="0"/>
              <a:t> anaconda to use your new storage</a:t>
            </a:r>
            <a:r>
              <a:rPr lang="en-AU" sz="2000" noProof="0" dirty="0"/>
              <a:t> location by creating a </a:t>
            </a:r>
            <a:r>
              <a:rPr lang="en-AU" sz="2000" dirty="0">
                <a:solidFill>
                  <a:schemeClr val="accent4">
                    <a:lumMod val="75000"/>
                  </a:schemeClr>
                </a:solidFill>
                <a:latin typeface="Consolas" panose="020B0609020204030204" pitchFamily="49" charset="0"/>
                <a:cs typeface="Courier New" panose="02070309020205020404" pitchFamily="49" charset="0"/>
              </a:rPr>
              <a:t>~/.</a:t>
            </a:r>
            <a:r>
              <a:rPr lang="en-AU" sz="2000" dirty="0" err="1">
                <a:solidFill>
                  <a:schemeClr val="accent4">
                    <a:lumMod val="75000"/>
                  </a:schemeClr>
                </a:solidFill>
                <a:latin typeface="Consolas" panose="020B0609020204030204" pitchFamily="49" charset="0"/>
                <a:cs typeface="Courier New" panose="02070309020205020404" pitchFamily="49" charset="0"/>
              </a:rPr>
              <a:t>condarc</a:t>
            </a:r>
            <a:r>
              <a:rPr lang="en-AU" sz="2000" noProof="0" dirty="0"/>
              <a:t> if it doesn’t exist and adding the following lines to it:</a:t>
            </a:r>
          </a:p>
          <a:p>
            <a:pPr marL="612000" indent="0">
              <a:spcBef>
                <a:spcPts val="0"/>
              </a:spcBef>
              <a:buNone/>
            </a:pPr>
            <a:endParaRPr lang="en-AU" sz="1600" dirty="0">
              <a:solidFill>
                <a:schemeClr val="accent4">
                  <a:lumMod val="75000"/>
                </a:schemeClr>
              </a:solidFill>
              <a:latin typeface="Consolas" panose="020B0609020204030204" pitchFamily="49" charset="0"/>
              <a:cs typeface="Courier New" panose="02070309020205020404" pitchFamily="49" charset="0"/>
            </a:endParaRPr>
          </a:p>
          <a:p>
            <a:pPr marL="0" indent="0">
              <a:buNone/>
            </a:pPr>
            <a:endParaRPr lang="en-AU" noProof="0" dirty="0"/>
          </a:p>
        </p:txBody>
      </p:sp>
      <p:graphicFrame>
        <p:nvGraphicFramePr>
          <p:cNvPr id="4" name="Table 4">
            <a:extLst>
              <a:ext uri="{FF2B5EF4-FFF2-40B4-BE49-F238E27FC236}">
                <a16:creationId xmlns:a16="http://schemas.microsoft.com/office/drawing/2014/main" id="{8CBAFD7E-E1F0-4B04-957E-35E64F3C2CB5}"/>
              </a:ext>
            </a:extLst>
          </p:cNvPr>
          <p:cNvGraphicFramePr>
            <a:graphicFrameLocks noGrp="1"/>
          </p:cNvGraphicFramePr>
          <p:nvPr>
            <p:extLst>
              <p:ext uri="{D42A27DB-BD31-4B8C-83A1-F6EECF244321}">
                <p14:modId xmlns:p14="http://schemas.microsoft.com/office/powerpoint/2010/main" val="4058846295"/>
              </p:ext>
            </p:extLst>
          </p:nvPr>
        </p:nvGraphicFramePr>
        <p:xfrm>
          <a:off x="1447799" y="2345643"/>
          <a:ext cx="9296402" cy="1889760"/>
        </p:xfrm>
        <a:graphic>
          <a:graphicData uri="http://schemas.openxmlformats.org/drawingml/2006/table">
            <a:tbl>
              <a:tblPr>
                <a:tableStyleId>{5C22544A-7EE6-4342-B048-85BDC9FD1C3A}</a:tableStyleId>
              </a:tblPr>
              <a:tblGrid>
                <a:gridCol w="5386450">
                  <a:extLst>
                    <a:ext uri="{9D8B030D-6E8A-4147-A177-3AD203B41FA5}">
                      <a16:colId xmlns:a16="http://schemas.microsoft.com/office/drawing/2014/main" val="3320839180"/>
                    </a:ext>
                  </a:extLst>
                </a:gridCol>
                <a:gridCol w="3909952">
                  <a:extLst>
                    <a:ext uri="{9D8B030D-6E8A-4147-A177-3AD203B41FA5}">
                      <a16:colId xmlns:a16="http://schemas.microsoft.com/office/drawing/2014/main" val="3576948160"/>
                    </a:ext>
                  </a:extLst>
                </a:gridCol>
              </a:tblGrid>
              <a:tr h="4236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400" dirty="0" err="1">
                          <a:solidFill>
                            <a:schemeClr val="accent4">
                              <a:lumMod val="75000"/>
                            </a:schemeClr>
                          </a:solidFill>
                          <a:latin typeface="Consolas" panose="020B0609020204030204" pitchFamily="49" charset="0"/>
                          <a:cs typeface="Courier New" panose="02070309020205020404" pitchFamily="49" charset="0"/>
                        </a:rPr>
                        <a:t>auto_update_conda</a:t>
                      </a:r>
                      <a:r>
                        <a:rPr lang="en-AU" sz="1400" dirty="0">
                          <a:solidFill>
                            <a:schemeClr val="accent4">
                              <a:lumMod val="75000"/>
                            </a:schemeClr>
                          </a:solidFill>
                          <a:latin typeface="Consolas" panose="020B0609020204030204" pitchFamily="49" charset="0"/>
                          <a:cs typeface="Courier New" panose="02070309020205020404" pitchFamily="49" charset="0"/>
                        </a:rPr>
                        <a:t>: False</a:t>
                      </a:r>
                    </a:p>
                    <a:p>
                      <a:endParaRPr lang="en-AU"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AU" sz="1400" dirty="0"/>
                        <a:t>We don’t want anaconda to update itself as it is read only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122031504"/>
                  </a:ext>
                </a:extLst>
              </a:tr>
              <a:tr h="1214365">
                <a:tc>
                  <a:txBody>
                    <a:bodyPr/>
                    <a:lstStyle/>
                    <a:p>
                      <a:pPr marL="0" indent="0">
                        <a:spcBef>
                          <a:spcPts val="0"/>
                        </a:spcBef>
                        <a:buNone/>
                      </a:pPr>
                      <a:r>
                        <a:rPr lang="en-AU" sz="1400" dirty="0" err="1">
                          <a:solidFill>
                            <a:schemeClr val="accent4">
                              <a:lumMod val="75000"/>
                            </a:schemeClr>
                          </a:solidFill>
                          <a:latin typeface="Consolas" panose="020B0609020204030204" pitchFamily="49" charset="0"/>
                          <a:cs typeface="Courier New" panose="02070309020205020404" pitchFamily="49" charset="0"/>
                        </a:rPr>
                        <a:t>pkgs_dirs</a:t>
                      </a:r>
                      <a:r>
                        <a:rPr lang="en-AU" sz="1400" dirty="0">
                          <a:solidFill>
                            <a:schemeClr val="accent4">
                              <a:lumMod val="75000"/>
                            </a:schemeClr>
                          </a:solidFill>
                          <a:latin typeface="Consolas" panose="020B0609020204030204" pitchFamily="49" charset="0"/>
                          <a:cs typeface="Courier New" panose="02070309020205020404" pitchFamily="49" charset="0"/>
                        </a:rPr>
                        <a:t>:</a:t>
                      </a:r>
                    </a:p>
                    <a:p>
                      <a:pPr marL="0" indent="0">
                        <a:spcBef>
                          <a:spcPts val="0"/>
                        </a:spcBef>
                        <a:buNone/>
                      </a:pPr>
                      <a:r>
                        <a:rPr lang="en-AU" sz="1400" dirty="0">
                          <a:solidFill>
                            <a:schemeClr val="accent4">
                              <a:lumMod val="75000"/>
                            </a:schemeClr>
                          </a:solidFill>
                          <a:latin typeface="Consolas" panose="020B0609020204030204" pitchFamily="49" charset="0"/>
                          <a:cs typeface="Courier New" panose="02070309020205020404" pitchFamily="49" charset="0"/>
                        </a:rPr>
                        <a:t>  - /scratch/</a:t>
                      </a:r>
                      <a:r>
                        <a:rPr lang="en-AU" sz="1400" dirty="0" err="1">
                          <a:solidFill>
                            <a:schemeClr val="accent4">
                              <a:lumMod val="75000"/>
                            </a:schemeClr>
                          </a:solidFill>
                          <a:latin typeface="Consolas" panose="020B0609020204030204" pitchFamily="49" charset="0"/>
                          <a:cs typeface="Courier New" panose="02070309020205020404" pitchFamily="49" charset="0"/>
                        </a:rPr>
                        <a:t>ou_designation</a:t>
                      </a:r>
                      <a:r>
                        <a:rPr lang="en-AU" sz="1400" dirty="0">
                          <a:solidFill>
                            <a:schemeClr val="accent4">
                              <a:lumMod val="75000"/>
                            </a:schemeClr>
                          </a:solidFill>
                          <a:latin typeface="Consolas" panose="020B0609020204030204" pitchFamily="49" charset="0"/>
                          <a:cs typeface="Courier New" panose="02070309020205020404" pitchFamily="49" charset="0"/>
                        </a:rPr>
                        <a:t>/username/anaconda/pkgs</a:t>
                      </a:r>
                    </a:p>
                    <a:p>
                      <a:pPr marL="0" indent="0">
                        <a:spcBef>
                          <a:spcPts val="0"/>
                        </a:spcBef>
                        <a:buNone/>
                      </a:pPr>
                      <a:endParaRPr lang="en-AU" sz="1400" dirty="0">
                        <a:solidFill>
                          <a:schemeClr val="accent4">
                            <a:lumMod val="75000"/>
                          </a:schemeClr>
                        </a:solidFill>
                        <a:latin typeface="Consolas" panose="020B0609020204030204" pitchFamily="49" charset="0"/>
                        <a:cs typeface="Courier New" panose="02070309020205020404" pitchFamily="49" charset="0"/>
                      </a:endParaRPr>
                    </a:p>
                    <a:p>
                      <a:pPr marL="0" indent="0">
                        <a:spcBef>
                          <a:spcPts val="0"/>
                        </a:spcBef>
                        <a:buNone/>
                      </a:pPr>
                      <a:r>
                        <a:rPr lang="en-AU" sz="1400" dirty="0" err="1">
                          <a:solidFill>
                            <a:schemeClr val="accent4">
                              <a:lumMod val="75000"/>
                            </a:schemeClr>
                          </a:solidFill>
                          <a:latin typeface="Consolas" panose="020B0609020204030204" pitchFamily="49" charset="0"/>
                          <a:cs typeface="Courier New" panose="02070309020205020404" pitchFamily="49" charset="0"/>
                        </a:rPr>
                        <a:t>envs_dirs</a:t>
                      </a:r>
                      <a:r>
                        <a:rPr lang="en-AU" sz="1400" dirty="0">
                          <a:solidFill>
                            <a:schemeClr val="accent4">
                              <a:lumMod val="75000"/>
                            </a:schemeClr>
                          </a:solidFill>
                          <a:latin typeface="Consolas" panose="020B0609020204030204" pitchFamily="49" charset="0"/>
                          <a:cs typeface="Courier New" panose="02070309020205020404" pitchFamily="49" charset="0"/>
                        </a:rPr>
                        <a:t>:</a:t>
                      </a:r>
                    </a:p>
                    <a:p>
                      <a:pPr marL="0" indent="0">
                        <a:spcBef>
                          <a:spcPts val="0"/>
                        </a:spcBef>
                        <a:buNone/>
                      </a:pPr>
                      <a:r>
                        <a:rPr lang="en-AU" sz="1400" dirty="0">
                          <a:solidFill>
                            <a:schemeClr val="accent4">
                              <a:lumMod val="75000"/>
                            </a:schemeClr>
                          </a:solidFill>
                          <a:latin typeface="Consolas" panose="020B0609020204030204" pitchFamily="49" charset="0"/>
                          <a:cs typeface="Courier New" panose="02070309020205020404" pitchFamily="49" charset="0"/>
                        </a:rPr>
                        <a:t>  - /scratch/</a:t>
                      </a:r>
                      <a:r>
                        <a:rPr lang="en-AU" sz="1400" dirty="0" err="1">
                          <a:solidFill>
                            <a:schemeClr val="accent4">
                              <a:lumMod val="75000"/>
                            </a:schemeClr>
                          </a:solidFill>
                          <a:latin typeface="Consolas" panose="020B0609020204030204" pitchFamily="49" charset="0"/>
                          <a:cs typeface="Courier New" panose="02070309020205020404" pitchFamily="49" charset="0"/>
                        </a:rPr>
                        <a:t>ou_designation</a:t>
                      </a:r>
                      <a:r>
                        <a:rPr lang="en-AU" sz="1400" dirty="0">
                          <a:solidFill>
                            <a:schemeClr val="accent4">
                              <a:lumMod val="75000"/>
                            </a:schemeClr>
                          </a:solidFill>
                          <a:latin typeface="Consolas" panose="020B0609020204030204" pitchFamily="49" charset="0"/>
                          <a:cs typeface="Courier New" panose="02070309020205020404" pitchFamily="49" charset="0"/>
                        </a:rPr>
                        <a:t>/username/anaconda/</a:t>
                      </a:r>
                      <a:r>
                        <a:rPr lang="en-AU" sz="1400" dirty="0" err="1">
                          <a:solidFill>
                            <a:schemeClr val="accent4">
                              <a:lumMod val="75000"/>
                            </a:schemeClr>
                          </a:solidFill>
                          <a:latin typeface="Consolas" panose="020B0609020204030204" pitchFamily="49" charset="0"/>
                          <a:cs typeface="Courier New" panose="02070309020205020404" pitchFamily="49" charset="0"/>
                        </a:rPr>
                        <a:t>envs</a:t>
                      </a:r>
                      <a:endParaRPr lang="en-AU" sz="1400" dirty="0">
                        <a:solidFill>
                          <a:schemeClr val="accent4">
                            <a:lumMod val="75000"/>
                          </a:schemeClr>
                        </a:solidFill>
                        <a:latin typeface="Consolas" panose="020B0609020204030204" pitchFamily="49" charset="0"/>
                        <a:cs typeface="Courier New" panose="02070309020205020404" pitchFamily="49" charset="0"/>
                      </a:endParaRPr>
                    </a:p>
                    <a:p>
                      <a:endParaRPr lang="en-AU"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tc>
                  <a:txBody>
                    <a:bodyPr/>
                    <a:lstStyle/>
                    <a:p>
                      <a:r>
                        <a:rPr lang="en-AU" sz="1400" dirty="0"/>
                        <a:t>The package cache and environments are placed in our scratch directory by default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4237430903"/>
                  </a:ext>
                </a:extLst>
              </a:tr>
            </a:tbl>
          </a:graphicData>
        </a:graphic>
      </p:graphicFrame>
      <p:sp>
        <p:nvSpPr>
          <p:cNvPr id="5" name="Content Placeholder 2">
            <a:extLst>
              <a:ext uri="{FF2B5EF4-FFF2-40B4-BE49-F238E27FC236}">
                <a16:creationId xmlns:a16="http://schemas.microsoft.com/office/drawing/2014/main" id="{A1894232-4E70-49F7-AFF2-1DE72204AFD5}"/>
              </a:ext>
            </a:extLst>
          </p:cNvPr>
          <p:cNvSpPr txBox="1">
            <a:spLocks/>
          </p:cNvSpPr>
          <p:nvPr/>
        </p:nvSpPr>
        <p:spPr>
          <a:xfrm>
            <a:off x="838200" y="5206036"/>
            <a:ext cx="10515600" cy="1098807"/>
          </a:xfrm>
          <a:prstGeom prst="rect">
            <a:avLst/>
          </a:prstGeom>
        </p:spPr>
        <p:txBody>
          <a:bodyPr vert="horz" lIns="91440" tIns="45720" rIns="91440" bIns="45720" numCol="1"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12000" indent="0">
              <a:spcBef>
                <a:spcPts val="0"/>
              </a:spcBef>
              <a:buFont typeface="Arial" panose="020B0604020202020204" pitchFamily="34" charset="0"/>
              <a:buNone/>
            </a:pPr>
            <a:endParaRPr lang="en-AU" sz="1600" dirty="0">
              <a:solidFill>
                <a:schemeClr val="accent4">
                  <a:lumMod val="75000"/>
                </a:schemeClr>
              </a:solidFill>
              <a:latin typeface="Consolas" panose="020B0609020204030204" pitchFamily="49" charset="0"/>
              <a:cs typeface="Courier New" panose="02070309020205020404" pitchFamily="49" charset="0"/>
            </a:endParaRPr>
          </a:p>
          <a:p>
            <a:pPr marL="0" indent="0">
              <a:buFont typeface="Arial" panose="020B0604020202020204" pitchFamily="34" charset="0"/>
              <a:buNone/>
            </a:pPr>
            <a:endParaRPr lang="en-AU" dirty="0"/>
          </a:p>
        </p:txBody>
      </p:sp>
      <p:sp>
        <p:nvSpPr>
          <p:cNvPr id="7" name="Content Placeholder 2">
            <a:extLst>
              <a:ext uri="{FF2B5EF4-FFF2-40B4-BE49-F238E27FC236}">
                <a16:creationId xmlns:a16="http://schemas.microsoft.com/office/drawing/2014/main" id="{C148EB87-104C-442A-9B1E-22427B4C56BD}"/>
              </a:ext>
            </a:extLst>
          </p:cNvPr>
          <p:cNvSpPr txBox="1">
            <a:spLocks/>
          </p:cNvSpPr>
          <p:nvPr/>
        </p:nvSpPr>
        <p:spPr>
          <a:xfrm>
            <a:off x="838200" y="4665505"/>
            <a:ext cx="10515600" cy="1389360"/>
          </a:xfrm>
          <a:prstGeom prst="rect">
            <a:avLst/>
          </a:prstGeom>
        </p:spPr>
        <p:txBody>
          <a:bodyPr vert="horz" lIns="91440" tIns="45720" rIns="91440" bIns="45720" numCol="1" rtlCol="0">
            <a:normAutofit lnSpcReduction="10000"/>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sz="1800" dirty="0"/>
              <a:t>The module system sets an environment variable, CONDA_ENVS_PATH, which overrides the file locations specified in your </a:t>
            </a:r>
            <a:r>
              <a:rPr lang="en-AU" sz="1800" dirty="0">
                <a:solidFill>
                  <a:schemeClr val="accent4">
                    <a:lumMod val="75000"/>
                  </a:schemeClr>
                </a:solidFill>
                <a:latin typeface="Consolas" panose="020B0609020204030204" pitchFamily="49" charset="0"/>
                <a:cs typeface="Courier New" panose="02070309020205020404" pitchFamily="49" charset="0"/>
              </a:rPr>
              <a:t>~/.</a:t>
            </a:r>
            <a:r>
              <a:rPr lang="en-AU" sz="1800" dirty="0" err="1">
                <a:solidFill>
                  <a:schemeClr val="accent4">
                    <a:lumMod val="75000"/>
                  </a:schemeClr>
                </a:solidFill>
                <a:latin typeface="Consolas" panose="020B0609020204030204" pitchFamily="49" charset="0"/>
                <a:cs typeface="Courier New" panose="02070309020205020404" pitchFamily="49" charset="0"/>
              </a:rPr>
              <a:t>condarc</a:t>
            </a:r>
            <a:r>
              <a:rPr lang="en-AU" sz="1800" dirty="0"/>
              <a:t> file. Unset this variable by executing </a:t>
            </a:r>
            <a:r>
              <a:rPr lang="en-AU" sz="1800" dirty="0">
                <a:solidFill>
                  <a:schemeClr val="accent4">
                    <a:lumMod val="75000"/>
                  </a:schemeClr>
                </a:solidFill>
                <a:latin typeface="Consolas" panose="020B0609020204030204" pitchFamily="49" charset="0"/>
                <a:cs typeface="Courier New" panose="02070309020205020404" pitchFamily="49" charset="0"/>
              </a:rPr>
              <a:t>unset CONDA_ENVS_PATH</a:t>
            </a:r>
            <a:r>
              <a:rPr lang="en-AU" sz="1800" dirty="0"/>
              <a:t> on the comment line. Unsetting this variable is required every time the </a:t>
            </a:r>
            <a:r>
              <a:rPr lang="en-AU" sz="1800" dirty="0">
                <a:solidFill>
                  <a:schemeClr val="accent4">
                    <a:lumMod val="75000"/>
                  </a:schemeClr>
                </a:solidFill>
                <a:latin typeface="Consolas" panose="020B0609020204030204" pitchFamily="49" charset="0"/>
                <a:cs typeface="Courier New" panose="02070309020205020404" pitchFamily="49" charset="0"/>
              </a:rPr>
              <a:t>module load anaconda </a:t>
            </a:r>
            <a:r>
              <a:rPr lang="en-AU" sz="1800" dirty="0"/>
              <a:t>command is run. Fortunately, because of the modifications made to your startup script, you no longer need use module system to load anaconda—it will be available by default.</a:t>
            </a:r>
            <a:endParaRPr lang="en-AU" sz="1600" dirty="0">
              <a:solidFill>
                <a:schemeClr val="accent4">
                  <a:lumMod val="75000"/>
                </a:schemeClr>
              </a:solidFill>
              <a:latin typeface="Consolas" panose="020B0609020204030204" pitchFamily="49" charset="0"/>
              <a:cs typeface="Courier New" panose="02070309020205020404" pitchFamily="49" charset="0"/>
            </a:endParaRPr>
          </a:p>
          <a:p>
            <a:pPr marL="0" indent="0">
              <a:buFont typeface="Arial" panose="020B0604020202020204" pitchFamily="34" charset="0"/>
              <a:buNone/>
            </a:pPr>
            <a:endParaRPr lang="en-AU" dirty="0"/>
          </a:p>
        </p:txBody>
      </p:sp>
      <p:sp>
        <p:nvSpPr>
          <p:cNvPr id="6" name="Date Placeholder 5">
            <a:extLst>
              <a:ext uri="{FF2B5EF4-FFF2-40B4-BE49-F238E27FC236}">
                <a16:creationId xmlns:a16="http://schemas.microsoft.com/office/drawing/2014/main" id="{DD69F8FE-05F0-46E1-8D93-4AE93501903C}"/>
              </a:ext>
            </a:extLst>
          </p:cNvPr>
          <p:cNvSpPr>
            <a:spLocks noGrp="1"/>
          </p:cNvSpPr>
          <p:nvPr>
            <p:ph type="dt" sz="half" idx="10"/>
          </p:nvPr>
        </p:nvSpPr>
        <p:spPr/>
        <p:txBody>
          <a:bodyPr/>
          <a:lstStyle/>
          <a:p>
            <a:r>
              <a:rPr lang="en-US"/>
              <a:t>Aug 2021 | Deep Learning on HPC Workshop</a:t>
            </a:r>
            <a:endParaRPr lang="en-AU" dirty="0"/>
          </a:p>
        </p:txBody>
      </p:sp>
      <p:sp>
        <p:nvSpPr>
          <p:cNvPr id="8" name="Slide Number Placeholder 7">
            <a:extLst>
              <a:ext uri="{FF2B5EF4-FFF2-40B4-BE49-F238E27FC236}">
                <a16:creationId xmlns:a16="http://schemas.microsoft.com/office/drawing/2014/main" id="{6788B474-4EF6-4C37-B8EF-FAF8996DBD03}"/>
              </a:ext>
            </a:extLst>
          </p:cNvPr>
          <p:cNvSpPr>
            <a:spLocks noGrp="1"/>
          </p:cNvSpPr>
          <p:nvPr>
            <p:ph type="sldNum" sz="quarter" idx="12"/>
          </p:nvPr>
        </p:nvSpPr>
        <p:spPr/>
        <p:txBody>
          <a:bodyPr/>
          <a:lstStyle/>
          <a:p>
            <a:fld id="{915116A8-D034-43C4-BA9A-D4A1A2020C6E}" type="slidenum">
              <a:rPr lang="en-AU" smtClean="0"/>
              <a:t>5</a:t>
            </a:fld>
            <a:endParaRPr lang="en-AU"/>
          </a:p>
        </p:txBody>
      </p:sp>
      <p:sp>
        <p:nvSpPr>
          <p:cNvPr id="10" name="Title 2">
            <a:extLst>
              <a:ext uri="{FF2B5EF4-FFF2-40B4-BE49-F238E27FC236}">
                <a16:creationId xmlns:a16="http://schemas.microsoft.com/office/drawing/2014/main" id="{8E83AB85-40DD-4E64-B599-AFE389AF3592}"/>
              </a:ext>
            </a:extLst>
          </p:cNvPr>
          <p:cNvSpPr txBox="1">
            <a:spLocks/>
          </p:cNvSpPr>
          <p:nvPr/>
        </p:nvSpPr>
        <p:spPr>
          <a:xfrm>
            <a:off x="838200" y="629792"/>
            <a:ext cx="10515600" cy="6986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dirty="0"/>
              <a:t>HPC Deep Learning Environment</a:t>
            </a:r>
          </a:p>
        </p:txBody>
      </p:sp>
    </p:spTree>
    <p:extLst>
      <p:ext uri="{BB962C8B-B14F-4D97-AF65-F5344CB8AC3E}">
        <p14:creationId xmlns:p14="http://schemas.microsoft.com/office/powerpoint/2010/main" val="1371945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AF5E80-A557-40D7-9761-DE56076213DD}"/>
              </a:ext>
            </a:extLst>
          </p:cNvPr>
          <p:cNvSpPr>
            <a:spLocks noGrp="1"/>
          </p:cNvSpPr>
          <p:nvPr>
            <p:ph idx="1"/>
          </p:nvPr>
        </p:nvSpPr>
        <p:spPr/>
        <p:txBody>
          <a:bodyPr>
            <a:normAutofit/>
          </a:bodyPr>
          <a:lstStyle/>
          <a:p>
            <a:pPr marL="0" indent="0">
              <a:buNone/>
            </a:pPr>
            <a:r>
              <a:rPr lang="en-AU" dirty="0"/>
              <a:t>Finally we create the </a:t>
            </a:r>
            <a:r>
              <a:rPr lang="en-AU" dirty="0" err="1"/>
              <a:t>horovod</a:t>
            </a:r>
            <a:r>
              <a:rPr lang="en-AU" dirty="0"/>
              <a:t> environment used to run out multi-GPG code.</a:t>
            </a:r>
          </a:p>
          <a:p>
            <a:pPr marL="325438" lvl="4" indent="-285750"/>
            <a:r>
              <a:rPr lang="en-AU" dirty="0"/>
              <a:t>conda create --clone /opt/</a:t>
            </a:r>
            <a:r>
              <a:rPr lang="en-AU" dirty="0" err="1"/>
              <a:t>ohpc</a:t>
            </a:r>
            <a:r>
              <a:rPr lang="en-AU" dirty="0"/>
              <a:t>/pub/apps/horovod_2021/horovod-</a:t>
            </a:r>
            <a:r>
              <a:rPr lang="en-AU" dirty="0" err="1"/>
              <a:t>gpu</a:t>
            </a:r>
            <a:r>
              <a:rPr lang="en-AU" dirty="0"/>
              <a:t>-data-science-project/env --name data-science</a:t>
            </a:r>
          </a:p>
          <a:p>
            <a:pPr marL="0" indent="0">
              <a:buNone/>
            </a:pPr>
            <a:r>
              <a:rPr lang="en-AU" dirty="0"/>
              <a:t>Note that we are cloning an existing environment. This ensures that everything is configured properly to run on Wiener. Creating the environment will take some time.</a:t>
            </a:r>
          </a:p>
          <a:p>
            <a:pPr marL="0" indent="0">
              <a:buNone/>
            </a:pPr>
            <a:r>
              <a:rPr lang="en-AU" dirty="0"/>
              <a:t>When finished activate the environment and we are ready to train models using multiple GPUs.</a:t>
            </a:r>
          </a:p>
          <a:p>
            <a:pPr marL="325438" lvl="4" indent="-285750"/>
            <a:r>
              <a:rPr lang="en-AU" dirty="0"/>
              <a:t>conda activate data-science</a:t>
            </a:r>
          </a:p>
        </p:txBody>
      </p:sp>
      <p:sp>
        <p:nvSpPr>
          <p:cNvPr id="3" name="Title 2">
            <a:extLst>
              <a:ext uri="{FF2B5EF4-FFF2-40B4-BE49-F238E27FC236}">
                <a16:creationId xmlns:a16="http://schemas.microsoft.com/office/drawing/2014/main" id="{357515A4-68F3-4CFA-A61B-A81D277041E0}"/>
              </a:ext>
            </a:extLst>
          </p:cNvPr>
          <p:cNvSpPr>
            <a:spLocks noGrp="1"/>
          </p:cNvSpPr>
          <p:nvPr>
            <p:ph type="title"/>
          </p:nvPr>
        </p:nvSpPr>
        <p:spPr/>
        <p:txBody>
          <a:bodyPr>
            <a:normAutofit/>
          </a:bodyPr>
          <a:lstStyle/>
          <a:p>
            <a:r>
              <a:rPr lang="en-AU" noProof="0" dirty="0"/>
              <a:t>HPC Deep Learning</a:t>
            </a:r>
            <a:r>
              <a:rPr lang="en-AU" baseline="0" noProof="0" dirty="0"/>
              <a:t> Environment</a:t>
            </a:r>
            <a:endParaRPr lang="en-AU" dirty="0"/>
          </a:p>
        </p:txBody>
      </p:sp>
      <p:sp>
        <p:nvSpPr>
          <p:cNvPr id="4" name="Date Placeholder 3">
            <a:extLst>
              <a:ext uri="{FF2B5EF4-FFF2-40B4-BE49-F238E27FC236}">
                <a16:creationId xmlns:a16="http://schemas.microsoft.com/office/drawing/2014/main" id="{058C5AFD-6F5E-4D22-B895-167560E2ACF2}"/>
              </a:ext>
            </a:extLst>
          </p:cNvPr>
          <p:cNvSpPr>
            <a:spLocks noGrp="1"/>
          </p:cNvSpPr>
          <p:nvPr>
            <p:ph type="dt" sz="half" idx="10"/>
          </p:nvPr>
        </p:nvSpPr>
        <p:spPr/>
        <p:txBody>
          <a:bodyPr/>
          <a:lstStyle/>
          <a:p>
            <a:r>
              <a:rPr lang="en-US"/>
              <a:t>Aug 2021 | Deep Learning on HPC Workshop</a:t>
            </a:r>
            <a:endParaRPr lang="en-AU" dirty="0"/>
          </a:p>
        </p:txBody>
      </p:sp>
      <p:sp>
        <p:nvSpPr>
          <p:cNvPr id="5" name="Slide Number Placeholder 4">
            <a:extLst>
              <a:ext uri="{FF2B5EF4-FFF2-40B4-BE49-F238E27FC236}">
                <a16:creationId xmlns:a16="http://schemas.microsoft.com/office/drawing/2014/main" id="{E9852051-FB13-4BF6-82BC-98BEDC14EFDB}"/>
              </a:ext>
            </a:extLst>
          </p:cNvPr>
          <p:cNvSpPr>
            <a:spLocks noGrp="1"/>
          </p:cNvSpPr>
          <p:nvPr>
            <p:ph type="sldNum" sz="quarter" idx="12"/>
          </p:nvPr>
        </p:nvSpPr>
        <p:spPr/>
        <p:txBody>
          <a:bodyPr/>
          <a:lstStyle/>
          <a:p>
            <a:fld id="{915116A8-D034-43C4-BA9A-D4A1A2020C6E}" type="slidenum">
              <a:rPr lang="en-AU" smtClean="0"/>
              <a:t>6</a:t>
            </a:fld>
            <a:endParaRPr lang="en-AU"/>
          </a:p>
        </p:txBody>
      </p:sp>
    </p:spTree>
    <p:extLst>
      <p:ext uri="{BB962C8B-B14F-4D97-AF65-F5344CB8AC3E}">
        <p14:creationId xmlns:p14="http://schemas.microsoft.com/office/powerpoint/2010/main" val="928136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A02129-E42A-442F-BBC0-51174E39C1DF}"/>
              </a:ext>
            </a:extLst>
          </p:cNvPr>
          <p:cNvSpPr>
            <a:spLocks noGrp="1"/>
          </p:cNvSpPr>
          <p:nvPr>
            <p:ph idx="1"/>
          </p:nvPr>
        </p:nvSpPr>
        <p:spPr>
          <a:xfrm>
            <a:off x="801624" y="1304926"/>
            <a:ext cx="10515600" cy="4923282"/>
          </a:xfrm>
        </p:spPr>
        <p:txBody>
          <a:bodyPr numCol="2" spcCol="360000">
            <a:normAutofit/>
          </a:bodyPr>
          <a:lstStyle/>
          <a:p>
            <a:pPr marL="0" indent="0">
              <a:buNone/>
            </a:pPr>
            <a:r>
              <a:rPr lang="en-AU" sz="1800" dirty="0"/>
              <a:t>Traditionally, implementing parallel GPU training is done using a parameter server architecture. The parameter server’s role is to distribute data, calculate average gradients, update the model and coordinate the individual GPU process. This architecture requires that existing code is modified to incorporate the role of the parameter server.</a:t>
            </a:r>
          </a:p>
          <a:p>
            <a:pPr marL="0" indent="0">
              <a:buNone/>
            </a:pPr>
            <a:r>
              <a:rPr lang="en-AU" sz="1800" dirty="0"/>
              <a:t>The Horovod framework uses a different architecture known as ring-all-reduce which does not require a parameter server. Instead, the GPU processes communicate with each other directly in a circular fashion. The tasks of averaging gradients and model updates are shared by all processes in a ring (roughly speaking). Removing the parameter server makes it easier to modify existing code to use multiple GPUs. Incidentally, the framework is called Horovod for its likeness to the Slavic dance of the same name.</a:t>
            </a:r>
          </a:p>
          <a:p>
            <a:pPr marL="0" indent="0">
              <a:buNone/>
            </a:pPr>
            <a:endParaRPr lang="en-AU" sz="1800" dirty="0"/>
          </a:p>
        </p:txBody>
      </p:sp>
      <p:sp>
        <p:nvSpPr>
          <p:cNvPr id="3" name="Title 2">
            <a:extLst>
              <a:ext uri="{FF2B5EF4-FFF2-40B4-BE49-F238E27FC236}">
                <a16:creationId xmlns:a16="http://schemas.microsoft.com/office/drawing/2014/main" id="{8E895AF9-E03F-44C7-A91A-61C5EE952E71}"/>
              </a:ext>
            </a:extLst>
          </p:cNvPr>
          <p:cNvSpPr>
            <a:spLocks noGrp="1"/>
          </p:cNvSpPr>
          <p:nvPr>
            <p:ph type="title"/>
          </p:nvPr>
        </p:nvSpPr>
        <p:spPr/>
        <p:txBody>
          <a:bodyPr>
            <a:normAutofit/>
          </a:bodyPr>
          <a:lstStyle/>
          <a:p>
            <a:r>
              <a:rPr lang="en-AU" dirty="0"/>
              <a:t>Deep Learning with Multiple GPUs</a:t>
            </a:r>
          </a:p>
        </p:txBody>
      </p:sp>
      <p:sp>
        <p:nvSpPr>
          <p:cNvPr id="4" name="Content Placeholder 1">
            <a:extLst>
              <a:ext uri="{FF2B5EF4-FFF2-40B4-BE49-F238E27FC236}">
                <a16:creationId xmlns:a16="http://schemas.microsoft.com/office/drawing/2014/main" id="{16D07B60-3FBA-4372-917F-950B56D20A17}"/>
              </a:ext>
            </a:extLst>
          </p:cNvPr>
          <p:cNvSpPr txBox="1">
            <a:spLocks/>
          </p:cNvSpPr>
          <p:nvPr/>
        </p:nvSpPr>
        <p:spPr>
          <a:xfrm>
            <a:off x="838200" y="3948545"/>
            <a:ext cx="7729847" cy="2095307"/>
          </a:xfrm>
          <a:prstGeom prst="rect">
            <a:avLst/>
          </a:prstGeom>
        </p:spPr>
        <p:txBody>
          <a:bodyPr vert="horz" lIns="91440" tIns="45720" rIns="91440" bIns="45720" numCol="1" rtlCol="0">
            <a:normAutofit/>
          </a:bodyPr>
          <a:lst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68288" indent="268288" algn="l" defTabSz="914400" rtl="0" eaLnBrk="1" latinLnBrk="0" hangingPunct="1">
              <a:lnSpc>
                <a:spcPct val="100000"/>
              </a:lnSpc>
              <a:spcBef>
                <a:spcPts val="500"/>
              </a:spcBef>
              <a:buClr>
                <a:schemeClr val="accent4">
                  <a:lumMod val="75000"/>
                </a:schemeClr>
              </a:buClr>
              <a:buFont typeface="Consolas" panose="020B0609020204030204" pitchFamily="49" charset="0"/>
              <a:buChar char="$"/>
              <a:defRPr sz="1800" b="0" kern="1200">
                <a:solidFill>
                  <a:schemeClr val="accent4">
                    <a:lumMod val="75000"/>
                  </a:schemeClr>
                </a:solidFill>
                <a:latin typeface="Consolas" panose="020B0609020204030204" pitchFamily="49" charset="0"/>
                <a:ea typeface="+mn-ea"/>
                <a:cs typeface="Courier New" panose="02070309020205020404" pitchFamily="49"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AU" dirty="0"/>
          </a:p>
        </p:txBody>
      </p:sp>
      <p:pic>
        <p:nvPicPr>
          <p:cNvPr id="8" name="Picture 7">
            <a:extLst>
              <a:ext uri="{FF2B5EF4-FFF2-40B4-BE49-F238E27FC236}">
                <a16:creationId xmlns:a16="http://schemas.microsoft.com/office/drawing/2014/main" id="{86A73E5A-643E-4035-A020-237D04AD4348}"/>
              </a:ext>
            </a:extLst>
          </p:cNvPr>
          <p:cNvPicPr>
            <a:picLocks noChangeAspect="1"/>
          </p:cNvPicPr>
          <p:nvPr/>
        </p:nvPicPr>
        <p:blipFill>
          <a:blip r:embed="rId2"/>
          <a:stretch>
            <a:fillRect/>
          </a:stretch>
        </p:blipFill>
        <p:spPr>
          <a:xfrm>
            <a:off x="6248713" y="1456610"/>
            <a:ext cx="4924136" cy="3816206"/>
          </a:xfrm>
          <a:prstGeom prst="rect">
            <a:avLst/>
          </a:prstGeom>
        </p:spPr>
      </p:pic>
      <p:sp>
        <p:nvSpPr>
          <p:cNvPr id="5" name="Date Placeholder 4">
            <a:extLst>
              <a:ext uri="{FF2B5EF4-FFF2-40B4-BE49-F238E27FC236}">
                <a16:creationId xmlns:a16="http://schemas.microsoft.com/office/drawing/2014/main" id="{D7479A9A-ADD8-4FF9-994F-A3DFCBDC87A4}"/>
              </a:ext>
            </a:extLst>
          </p:cNvPr>
          <p:cNvSpPr>
            <a:spLocks noGrp="1"/>
          </p:cNvSpPr>
          <p:nvPr>
            <p:ph type="dt" sz="half" idx="10"/>
          </p:nvPr>
        </p:nvSpPr>
        <p:spPr/>
        <p:txBody>
          <a:bodyPr/>
          <a:lstStyle/>
          <a:p>
            <a:r>
              <a:rPr lang="en-US"/>
              <a:t>Aug 2021 | Deep Learning on HPC Workshop</a:t>
            </a:r>
            <a:endParaRPr lang="en-AU" dirty="0"/>
          </a:p>
        </p:txBody>
      </p:sp>
      <p:sp>
        <p:nvSpPr>
          <p:cNvPr id="7" name="Slide Number Placeholder 6">
            <a:extLst>
              <a:ext uri="{FF2B5EF4-FFF2-40B4-BE49-F238E27FC236}">
                <a16:creationId xmlns:a16="http://schemas.microsoft.com/office/drawing/2014/main" id="{D736A9EE-E343-45BB-ACF4-4263D37C1DF4}"/>
              </a:ext>
            </a:extLst>
          </p:cNvPr>
          <p:cNvSpPr>
            <a:spLocks noGrp="1"/>
          </p:cNvSpPr>
          <p:nvPr>
            <p:ph type="sldNum" sz="quarter" idx="12"/>
          </p:nvPr>
        </p:nvSpPr>
        <p:spPr/>
        <p:txBody>
          <a:bodyPr/>
          <a:lstStyle/>
          <a:p>
            <a:fld id="{915116A8-D034-43C4-BA9A-D4A1A2020C6E}" type="slidenum">
              <a:rPr lang="en-AU" smtClean="0"/>
              <a:t>7</a:t>
            </a:fld>
            <a:endParaRPr lang="en-AU"/>
          </a:p>
        </p:txBody>
      </p:sp>
    </p:spTree>
    <p:extLst>
      <p:ext uri="{BB962C8B-B14F-4D97-AF65-F5344CB8AC3E}">
        <p14:creationId xmlns:p14="http://schemas.microsoft.com/office/powerpoint/2010/main" val="1525365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898B661-5D1E-492E-9C33-8516EACC5709}"/>
              </a:ext>
            </a:extLst>
          </p:cNvPr>
          <p:cNvSpPr>
            <a:spLocks noGrp="1"/>
          </p:cNvSpPr>
          <p:nvPr>
            <p:ph idx="1"/>
          </p:nvPr>
        </p:nvSpPr>
        <p:spPr>
          <a:xfrm>
            <a:off x="844398" y="2417825"/>
            <a:ext cx="5294376" cy="3207732"/>
          </a:xfrm>
        </p:spPr>
        <p:txBody>
          <a:bodyPr>
            <a:normAutofit/>
          </a:bodyPr>
          <a:lstStyle/>
          <a:p>
            <a:r>
              <a:rPr lang="en-AU" sz="2000" dirty="0"/>
              <a:t>Image frames are grouped into batches</a:t>
            </a:r>
          </a:p>
          <a:p>
            <a:r>
              <a:rPr lang="en-AU" sz="2000" dirty="0"/>
              <a:t>Average loss is calculated for a batch</a:t>
            </a:r>
          </a:p>
          <a:p>
            <a:r>
              <a:rPr lang="en-AU" sz="2000" dirty="0"/>
              <a:t>Model updated in order to minimise loss</a:t>
            </a:r>
          </a:p>
          <a:p>
            <a:r>
              <a:rPr lang="en-AU" sz="2000" dirty="0"/>
              <a:t>Repeat until all frames are processed (one epoch).</a:t>
            </a:r>
          </a:p>
        </p:txBody>
      </p:sp>
      <p:sp>
        <p:nvSpPr>
          <p:cNvPr id="4" name="Title 3">
            <a:extLst>
              <a:ext uri="{FF2B5EF4-FFF2-40B4-BE49-F238E27FC236}">
                <a16:creationId xmlns:a16="http://schemas.microsoft.com/office/drawing/2014/main" id="{E594D6AD-D3C6-478B-83FB-81F93A97075E}"/>
              </a:ext>
            </a:extLst>
          </p:cNvPr>
          <p:cNvSpPr>
            <a:spLocks noGrp="1"/>
          </p:cNvSpPr>
          <p:nvPr>
            <p:ph type="title"/>
          </p:nvPr>
        </p:nvSpPr>
        <p:spPr/>
        <p:txBody>
          <a:bodyPr>
            <a:normAutofit/>
          </a:bodyPr>
          <a:lstStyle/>
          <a:p>
            <a:r>
              <a:rPr lang="en-AU" dirty="0"/>
              <a:t>SGD Overview</a:t>
            </a:r>
          </a:p>
        </p:txBody>
      </p:sp>
      <p:grpSp>
        <p:nvGrpSpPr>
          <p:cNvPr id="16" name="Graphic 14">
            <a:extLst>
              <a:ext uri="{FF2B5EF4-FFF2-40B4-BE49-F238E27FC236}">
                <a16:creationId xmlns:a16="http://schemas.microsoft.com/office/drawing/2014/main" id="{D7E6FFEB-A013-4A73-B20C-70533C40F694}"/>
              </a:ext>
            </a:extLst>
          </p:cNvPr>
          <p:cNvGrpSpPr/>
          <p:nvPr/>
        </p:nvGrpSpPr>
        <p:grpSpPr>
          <a:xfrm>
            <a:off x="6676571" y="2385181"/>
            <a:ext cx="4267200" cy="3654716"/>
            <a:chOff x="3524250" y="1117519"/>
            <a:chExt cx="5120640" cy="4497468"/>
          </a:xfrm>
        </p:grpSpPr>
        <p:sp>
          <p:nvSpPr>
            <p:cNvPr id="17" name="Freeform: Shape 16">
              <a:extLst>
                <a:ext uri="{FF2B5EF4-FFF2-40B4-BE49-F238E27FC236}">
                  <a16:creationId xmlns:a16="http://schemas.microsoft.com/office/drawing/2014/main" id="{57AED590-3B50-432F-9582-F705EA0D4B37}"/>
                </a:ext>
              </a:extLst>
            </p:cNvPr>
            <p:cNvSpPr/>
            <p:nvPr/>
          </p:nvSpPr>
          <p:spPr>
            <a:xfrm>
              <a:off x="5124450" y="1947862"/>
              <a:ext cx="589597" cy="9525"/>
            </a:xfrm>
            <a:custGeom>
              <a:avLst/>
              <a:gdLst>
                <a:gd name="connsiteX0" fmla="*/ 0 w 589597"/>
                <a:gd name="connsiteY0" fmla="*/ 0 h 9525"/>
                <a:gd name="connsiteX1" fmla="*/ 589597 w 589597"/>
                <a:gd name="connsiteY1" fmla="*/ 0 h 9525"/>
              </a:gdLst>
              <a:ahLst/>
              <a:cxnLst>
                <a:cxn ang="0">
                  <a:pos x="connsiteX0" y="connsiteY0"/>
                </a:cxn>
                <a:cxn ang="0">
                  <a:pos x="connsiteX1" y="connsiteY1"/>
                </a:cxn>
              </a:cxnLst>
              <a:rect l="l" t="t" r="r" b="b"/>
              <a:pathLst>
                <a:path w="589597" h="9525">
                  <a:moveTo>
                    <a:pt x="0" y="0"/>
                  </a:moveTo>
                  <a:lnTo>
                    <a:pt x="589597" y="0"/>
                  </a:lnTo>
                </a:path>
              </a:pathLst>
            </a:custGeom>
            <a:noFill/>
            <a:ln w="28575" cap="flat">
              <a:solidFill>
                <a:srgbClr val="808080"/>
              </a:solidFill>
              <a:prstDash val="solid"/>
              <a:miter/>
            </a:ln>
          </p:spPr>
          <p:txBody>
            <a:bodyPr rtlCol="0" anchor="ctr"/>
            <a:lstStyle/>
            <a:p>
              <a:endParaRPr lang="en-AU"/>
            </a:p>
          </p:txBody>
        </p:sp>
        <p:sp>
          <p:nvSpPr>
            <p:cNvPr id="18" name="Freeform: Shape 17">
              <a:extLst>
                <a:ext uri="{FF2B5EF4-FFF2-40B4-BE49-F238E27FC236}">
                  <a16:creationId xmlns:a16="http://schemas.microsoft.com/office/drawing/2014/main" id="{8CEF4120-9F57-47DF-9B35-DB497318A06B}"/>
                </a:ext>
              </a:extLst>
            </p:cNvPr>
            <p:cNvSpPr/>
            <p:nvPr/>
          </p:nvSpPr>
          <p:spPr>
            <a:xfrm>
              <a:off x="5692616" y="1904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19" name="Freeform: Shape 18">
              <a:extLst>
                <a:ext uri="{FF2B5EF4-FFF2-40B4-BE49-F238E27FC236}">
                  <a16:creationId xmlns:a16="http://schemas.microsoft.com/office/drawing/2014/main" id="{B6A70A2E-55BE-4BDC-B7F2-318C6A8EABC3}"/>
                </a:ext>
              </a:extLst>
            </p:cNvPr>
            <p:cNvSpPr/>
            <p:nvPr/>
          </p:nvSpPr>
          <p:spPr>
            <a:xfrm rot="10800000" flipV="1">
              <a:off x="4953000" y="1423987"/>
              <a:ext cx="190500" cy="1047750"/>
            </a:xfrm>
            <a:custGeom>
              <a:avLst/>
              <a:gdLst>
                <a:gd name="connsiteX0" fmla="*/ 190500 w 190500"/>
                <a:gd name="connsiteY0" fmla="*/ 0 h 1047750"/>
                <a:gd name="connsiteX1" fmla="*/ 95250 w 190500"/>
                <a:gd name="connsiteY1" fmla="*/ 0 h 1047750"/>
                <a:gd name="connsiteX2" fmla="*/ 95250 w 190500"/>
                <a:gd name="connsiteY2" fmla="*/ 523875 h 1047750"/>
                <a:gd name="connsiteX3" fmla="*/ 0 w 190500"/>
                <a:gd name="connsiteY3" fmla="*/ 523875 h 1047750"/>
                <a:gd name="connsiteX4" fmla="*/ 95250 w 190500"/>
                <a:gd name="connsiteY4" fmla="*/ 523875 h 1047750"/>
                <a:gd name="connsiteX5" fmla="*/ 95250 w 190500"/>
                <a:gd name="connsiteY5" fmla="*/ 1047750 h 1047750"/>
                <a:gd name="connsiteX6" fmla="*/ 190500 w 190500"/>
                <a:gd name="connsiteY6" fmla="*/ 104775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1047750">
                  <a:moveTo>
                    <a:pt x="190500" y="0"/>
                  </a:moveTo>
                  <a:lnTo>
                    <a:pt x="95250" y="0"/>
                  </a:lnTo>
                  <a:lnTo>
                    <a:pt x="95250" y="523875"/>
                  </a:lnTo>
                  <a:lnTo>
                    <a:pt x="0" y="523875"/>
                  </a:lnTo>
                  <a:lnTo>
                    <a:pt x="95250" y="523875"/>
                  </a:lnTo>
                  <a:lnTo>
                    <a:pt x="95250" y="1047750"/>
                  </a:lnTo>
                  <a:lnTo>
                    <a:pt x="190500" y="1047750"/>
                  </a:lnTo>
                </a:path>
              </a:pathLst>
            </a:custGeom>
            <a:noFill/>
            <a:ln w="28575" cap="flat">
              <a:solidFill>
                <a:srgbClr val="808080"/>
              </a:solidFill>
              <a:prstDash val="solid"/>
              <a:miter/>
            </a:ln>
          </p:spPr>
          <p:txBody>
            <a:bodyPr rtlCol="0" anchor="ctr"/>
            <a:lstStyle/>
            <a:p>
              <a:endParaRPr lang="en-AU"/>
            </a:p>
          </p:txBody>
        </p:sp>
        <p:sp>
          <p:nvSpPr>
            <p:cNvPr id="20" name="Freeform: Shape 19">
              <a:extLst>
                <a:ext uri="{FF2B5EF4-FFF2-40B4-BE49-F238E27FC236}">
                  <a16:creationId xmlns:a16="http://schemas.microsoft.com/office/drawing/2014/main" id="{AE3F4BEF-8F3E-413B-B4EA-5F127CE0B19B}"/>
                </a:ext>
              </a:extLst>
            </p:cNvPr>
            <p:cNvSpPr/>
            <p:nvPr/>
          </p:nvSpPr>
          <p:spPr>
            <a:xfrm>
              <a:off x="3524250" y="1423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1" name="Freeform: Shape 20">
              <a:extLst>
                <a:ext uri="{FF2B5EF4-FFF2-40B4-BE49-F238E27FC236}">
                  <a16:creationId xmlns:a16="http://schemas.microsoft.com/office/drawing/2014/main" id="{1987F0BE-5819-458E-BC73-80D6FD7A3069}"/>
                </a:ext>
              </a:extLst>
            </p:cNvPr>
            <p:cNvSpPr/>
            <p:nvPr/>
          </p:nvSpPr>
          <p:spPr>
            <a:xfrm>
              <a:off x="3619500" y="1519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2" name="Freeform: Shape 21">
              <a:extLst>
                <a:ext uri="{FF2B5EF4-FFF2-40B4-BE49-F238E27FC236}">
                  <a16:creationId xmlns:a16="http://schemas.microsoft.com/office/drawing/2014/main" id="{670E7C75-9D2D-4B76-AABD-39A3BAF95774}"/>
                </a:ext>
              </a:extLst>
            </p:cNvPr>
            <p:cNvSpPr/>
            <p:nvPr/>
          </p:nvSpPr>
          <p:spPr>
            <a:xfrm>
              <a:off x="3714750" y="1614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3" name="Freeform: Shape 22">
              <a:extLst>
                <a:ext uri="{FF2B5EF4-FFF2-40B4-BE49-F238E27FC236}">
                  <a16:creationId xmlns:a16="http://schemas.microsoft.com/office/drawing/2014/main" id="{93B6034C-E53F-4B33-B269-DC08CD819C2A}"/>
                </a:ext>
              </a:extLst>
            </p:cNvPr>
            <p:cNvSpPr/>
            <p:nvPr/>
          </p:nvSpPr>
          <p:spPr>
            <a:xfrm>
              <a:off x="3810000" y="1709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4" name="Freeform: Shape 23">
              <a:extLst>
                <a:ext uri="{FF2B5EF4-FFF2-40B4-BE49-F238E27FC236}">
                  <a16:creationId xmlns:a16="http://schemas.microsoft.com/office/drawing/2014/main" id="{32EA5C39-81A9-43E2-9279-9B7DF5460A13}"/>
                </a:ext>
              </a:extLst>
            </p:cNvPr>
            <p:cNvSpPr/>
            <p:nvPr/>
          </p:nvSpPr>
          <p:spPr>
            <a:xfrm>
              <a:off x="3905250" y="1804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5" name="Freeform: Shape 24">
              <a:extLst>
                <a:ext uri="{FF2B5EF4-FFF2-40B4-BE49-F238E27FC236}">
                  <a16:creationId xmlns:a16="http://schemas.microsoft.com/office/drawing/2014/main" id="{61A8B874-2EA1-4FC2-A99F-41A68B8D240E}"/>
                </a:ext>
              </a:extLst>
            </p:cNvPr>
            <p:cNvSpPr/>
            <p:nvPr/>
          </p:nvSpPr>
          <p:spPr>
            <a:xfrm>
              <a:off x="4000500" y="1900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6" name="Freeform: Shape 25">
              <a:extLst>
                <a:ext uri="{FF2B5EF4-FFF2-40B4-BE49-F238E27FC236}">
                  <a16:creationId xmlns:a16="http://schemas.microsoft.com/office/drawing/2014/main" id="{C2F1E7DF-D126-49A6-BC71-DD9728BCE700}"/>
                </a:ext>
              </a:extLst>
            </p:cNvPr>
            <p:cNvSpPr/>
            <p:nvPr/>
          </p:nvSpPr>
          <p:spPr>
            <a:xfrm>
              <a:off x="4095750" y="1995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7" name="Freeform: Shape 26">
              <a:extLst>
                <a:ext uri="{FF2B5EF4-FFF2-40B4-BE49-F238E27FC236}">
                  <a16:creationId xmlns:a16="http://schemas.microsoft.com/office/drawing/2014/main" id="{A433D3FC-8C35-4DFE-AFFF-AB8F232816CE}"/>
                </a:ext>
              </a:extLst>
            </p:cNvPr>
            <p:cNvSpPr/>
            <p:nvPr/>
          </p:nvSpPr>
          <p:spPr>
            <a:xfrm>
              <a:off x="4191000" y="2090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8" name="Freeform: Shape 27">
              <a:extLst>
                <a:ext uri="{FF2B5EF4-FFF2-40B4-BE49-F238E27FC236}">
                  <a16:creationId xmlns:a16="http://schemas.microsoft.com/office/drawing/2014/main" id="{EE40F8B7-870B-49E4-BC37-00B6DBC633BD}"/>
                </a:ext>
              </a:extLst>
            </p:cNvPr>
            <p:cNvSpPr/>
            <p:nvPr/>
          </p:nvSpPr>
          <p:spPr>
            <a:xfrm>
              <a:off x="3524250" y="2566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29" name="Freeform: Shape 28">
              <a:extLst>
                <a:ext uri="{FF2B5EF4-FFF2-40B4-BE49-F238E27FC236}">
                  <a16:creationId xmlns:a16="http://schemas.microsoft.com/office/drawing/2014/main" id="{C0515528-74AF-4F4B-BFD2-6D7D264BDDCF}"/>
                </a:ext>
              </a:extLst>
            </p:cNvPr>
            <p:cNvSpPr/>
            <p:nvPr/>
          </p:nvSpPr>
          <p:spPr>
            <a:xfrm>
              <a:off x="3619500" y="2662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0" name="Freeform: Shape 29">
              <a:extLst>
                <a:ext uri="{FF2B5EF4-FFF2-40B4-BE49-F238E27FC236}">
                  <a16:creationId xmlns:a16="http://schemas.microsoft.com/office/drawing/2014/main" id="{682E1F4F-4E67-49B6-A37E-D34D64E23ABB}"/>
                </a:ext>
              </a:extLst>
            </p:cNvPr>
            <p:cNvSpPr/>
            <p:nvPr/>
          </p:nvSpPr>
          <p:spPr>
            <a:xfrm>
              <a:off x="3714750" y="2757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1" name="Freeform: Shape 30">
              <a:extLst>
                <a:ext uri="{FF2B5EF4-FFF2-40B4-BE49-F238E27FC236}">
                  <a16:creationId xmlns:a16="http://schemas.microsoft.com/office/drawing/2014/main" id="{12146AA7-7C65-4A35-A6F9-C0B7E1C46B29}"/>
                </a:ext>
              </a:extLst>
            </p:cNvPr>
            <p:cNvSpPr/>
            <p:nvPr/>
          </p:nvSpPr>
          <p:spPr>
            <a:xfrm>
              <a:off x="3810000" y="2852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2" name="Freeform: Shape 31">
              <a:extLst>
                <a:ext uri="{FF2B5EF4-FFF2-40B4-BE49-F238E27FC236}">
                  <a16:creationId xmlns:a16="http://schemas.microsoft.com/office/drawing/2014/main" id="{33C0BD3A-7150-4C4F-B922-D1A3A6783267}"/>
                </a:ext>
              </a:extLst>
            </p:cNvPr>
            <p:cNvSpPr/>
            <p:nvPr/>
          </p:nvSpPr>
          <p:spPr>
            <a:xfrm>
              <a:off x="3905250" y="2947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3" name="Freeform: Shape 32">
              <a:extLst>
                <a:ext uri="{FF2B5EF4-FFF2-40B4-BE49-F238E27FC236}">
                  <a16:creationId xmlns:a16="http://schemas.microsoft.com/office/drawing/2014/main" id="{8D2B54F2-6080-40D7-982F-459E495C9CD6}"/>
                </a:ext>
              </a:extLst>
            </p:cNvPr>
            <p:cNvSpPr/>
            <p:nvPr/>
          </p:nvSpPr>
          <p:spPr>
            <a:xfrm>
              <a:off x="4000500" y="3043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4" name="Freeform: Shape 33">
              <a:extLst>
                <a:ext uri="{FF2B5EF4-FFF2-40B4-BE49-F238E27FC236}">
                  <a16:creationId xmlns:a16="http://schemas.microsoft.com/office/drawing/2014/main" id="{8BD457A3-8727-4CEC-B01E-688C19A3EAB0}"/>
                </a:ext>
              </a:extLst>
            </p:cNvPr>
            <p:cNvSpPr/>
            <p:nvPr/>
          </p:nvSpPr>
          <p:spPr>
            <a:xfrm>
              <a:off x="4095750" y="3138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5" name="Freeform: Shape 34">
              <a:extLst>
                <a:ext uri="{FF2B5EF4-FFF2-40B4-BE49-F238E27FC236}">
                  <a16:creationId xmlns:a16="http://schemas.microsoft.com/office/drawing/2014/main" id="{70076AA6-E398-453B-A90D-8D859F15250B}"/>
                </a:ext>
              </a:extLst>
            </p:cNvPr>
            <p:cNvSpPr/>
            <p:nvPr/>
          </p:nvSpPr>
          <p:spPr>
            <a:xfrm>
              <a:off x="4191000" y="3233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6" name="Freeform: Shape 35">
              <a:extLst>
                <a:ext uri="{FF2B5EF4-FFF2-40B4-BE49-F238E27FC236}">
                  <a16:creationId xmlns:a16="http://schemas.microsoft.com/office/drawing/2014/main" id="{6D87B1C4-DC42-4F38-B3FA-60FCF2D12B37}"/>
                </a:ext>
              </a:extLst>
            </p:cNvPr>
            <p:cNvSpPr/>
            <p:nvPr/>
          </p:nvSpPr>
          <p:spPr>
            <a:xfrm>
              <a:off x="3524250" y="3709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7" name="Freeform: Shape 36">
              <a:extLst>
                <a:ext uri="{FF2B5EF4-FFF2-40B4-BE49-F238E27FC236}">
                  <a16:creationId xmlns:a16="http://schemas.microsoft.com/office/drawing/2014/main" id="{CA5752A7-DC28-4FCB-B79B-125702A7DFE9}"/>
                </a:ext>
              </a:extLst>
            </p:cNvPr>
            <p:cNvSpPr/>
            <p:nvPr/>
          </p:nvSpPr>
          <p:spPr>
            <a:xfrm>
              <a:off x="3619500" y="3805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8" name="Freeform: Shape 37">
              <a:extLst>
                <a:ext uri="{FF2B5EF4-FFF2-40B4-BE49-F238E27FC236}">
                  <a16:creationId xmlns:a16="http://schemas.microsoft.com/office/drawing/2014/main" id="{59BE0AB1-17AC-43CF-9875-CFC691C741E0}"/>
                </a:ext>
              </a:extLst>
            </p:cNvPr>
            <p:cNvSpPr/>
            <p:nvPr/>
          </p:nvSpPr>
          <p:spPr>
            <a:xfrm>
              <a:off x="3714750" y="3900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39" name="Freeform: Shape 38">
              <a:extLst>
                <a:ext uri="{FF2B5EF4-FFF2-40B4-BE49-F238E27FC236}">
                  <a16:creationId xmlns:a16="http://schemas.microsoft.com/office/drawing/2014/main" id="{D858392D-64F4-4CF2-B9C3-D68DC3437487}"/>
                </a:ext>
              </a:extLst>
            </p:cNvPr>
            <p:cNvSpPr/>
            <p:nvPr/>
          </p:nvSpPr>
          <p:spPr>
            <a:xfrm>
              <a:off x="3810000" y="3995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0" name="Freeform: Shape 39">
              <a:extLst>
                <a:ext uri="{FF2B5EF4-FFF2-40B4-BE49-F238E27FC236}">
                  <a16:creationId xmlns:a16="http://schemas.microsoft.com/office/drawing/2014/main" id="{E1AEF291-3B06-4422-A8C1-E28832E662C0}"/>
                </a:ext>
              </a:extLst>
            </p:cNvPr>
            <p:cNvSpPr/>
            <p:nvPr/>
          </p:nvSpPr>
          <p:spPr>
            <a:xfrm>
              <a:off x="3905250" y="40909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1" name="Freeform: Shape 40">
              <a:extLst>
                <a:ext uri="{FF2B5EF4-FFF2-40B4-BE49-F238E27FC236}">
                  <a16:creationId xmlns:a16="http://schemas.microsoft.com/office/drawing/2014/main" id="{192C729C-4CBB-47F1-9669-EF8B594C7896}"/>
                </a:ext>
              </a:extLst>
            </p:cNvPr>
            <p:cNvSpPr/>
            <p:nvPr/>
          </p:nvSpPr>
          <p:spPr>
            <a:xfrm>
              <a:off x="4000500" y="41862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2" name="Freeform: Shape 41">
              <a:extLst>
                <a:ext uri="{FF2B5EF4-FFF2-40B4-BE49-F238E27FC236}">
                  <a16:creationId xmlns:a16="http://schemas.microsoft.com/office/drawing/2014/main" id="{EBFF7E99-0E8C-4379-866E-081191C3AE81}"/>
                </a:ext>
              </a:extLst>
            </p:cNvPr>
            <p:cNvSpPr/>
            <p:nvPr/>
          </p:nvSpPr>
          <p:spPr>
            <a:xfrm>
              <a:off x="4095750" y="428148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3" name="Freeform: Shape 42">
              <a:extLst>
                <a:ext uri="{FF2B5EF4-FFF2-40B4-BE49-F238E27FC236}">
                  <a16:creationId xmlns:a16="http://schemas.microsoft.com/office/drawing/2014/main" id="{8D6BE37C-9DE3-4694-A65C-8FED1D717019}"/>
                </a:ext>
              </a:extLst>
            </p:cNvPr>
            <p:cNvSpPr/>
            <p:nvPr/>
          </p:nvSpPr>
          <p:spPr>
            <a:xfrm>
              <a:off x="4191000" y="4376737"/>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44" name="Freeform: Shape 43">
              <a:extLst>
                <a:ext uri="{FF2B5EF4-FFF2-40B4-BE49-F238E27FC236}">
                  <a16:creationId xmlns:a16="http://schemas.microsoft.com/office/drawing/2014/main" id="{E454EDB5-1CFC-4768-99B7-6C30833A0E77}"/>
                </a:ext>
              </a:extLst>
            </p:cNvPr>
            <p:cNvSpPr/>
            <p:nvPr/>
          </p:nvSpPr>
          <p:spPr>
            <a:xfrm>
              <a:off x="5124450" y="3090862"/>
              <a:ext cx="589597" cy="9525"/>
            </a:xfrm>
            <a:custGeom>
              <a:avLst/>
              <a:gdLst>
                <a:gd name="connsiteX0" fmla="*/ 0 w 589597"/>
                <a:gd name="connsiteY0" fmla="*/ 0 h 9525"/>
                <a:gd name="connsiteX1" fmla="*/ 589597 w 589597"/>
                <a:gd name="connsiteY1" fmla="*/ 0 h 9525"/>
              </a:gdLst>
              <a:ahLst/>
              <a:cxnLst>
                <a:cxn ang="0">
                  <a:pos x="connsiteX0" y="connsiteY0"/>
                </a:cxn>
                <a:cxn ang="0">
                  <a:pos x="connsiteX1" y="connsiteY1"/>
                </a:cxn>
              </a:cxnLst>
              <a:rect l="l" t="t" r="r" b="b"/>
              <a:pathLst>
                <a:path w="589597" h="9525">
                  <a:moveTo>
                    <a:pt x="0" y="0"/>
                  </a:moveTo>
                  <a:lnTo>
                    <a:pt x="589597" y="0"/>
                  </a:lnTo>
                </a:path>
              </a:pathLst>
            </a:custGeom>
            <a:noFill/>
            <a:ln w="28575" cap="flat">
              <a:solidFill>
                <a:srgbClr val="808080"/>
              </a:solidFill>
              <a:prstDash val="solid"/>
              <a:miter/>
            </a:ln>
          </p:spPr>
          <p:txBody>
            <a:bodyPr rtlCol="0" anchor="ctr"/>
            <a:lstStyle/>
            <a:p>
              <a:endParaRPr lang="en-AU"/>
            </a:p>
          </p:txBody>
        </p:sp>
        <p:sp>
          <p:nvSpPr>
            <p:cNvPr id="45" name="Freeform: Shape 44">
              <a:extLst>
                <a:ext uri="{FF2B5EF4-FFF2-40B4-BE49-F238E27FC236}">
                  <a16:creationId xmlns:a16="http://schemas.microsoft.com/office/drawing/2014/main" id="{5CE83107-FC41-47C4-B388-6647C638E668}"/>
                </a:ext>
              </a:extLst>
            </p:cNvPr>
            <p:cNvSpPr/>
            <p:nvPr/>
          </p:nvSpPr>
          <p:spPr>
            <a:xfrm>
              <a:off x="5692616" y="3047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46" name="Freeform: Shape 45">
              <a:extLst>
                <a:ext uri="{FF2B5EF4-FFF2-40B4-BE49-F238E27FC236}">
                  <a16:creationId xmlns:a16="http://schemas.microsoft.com/office/drawing/2014/main" id="{4BD653A2-4AF5-4342-8105-CEF8CACD46C7}"/>
                </a:ext>
              </a:extLst>
            </p:cNvPr>
            <p:cNvSpPr/>
            <p:nvPr/>
          </p:nvSpPr>
          <p:spPr>
            <a:xfrm rot="10800000" flipV="1">
              <a:off x="4953000" y="2566987"/>
              <a:ext cx="190500" cy="1047750"/>
            </a:xfrm>
            <a:custGeom>
              <a:avLst/>
              <a:gdLst>
                <a:gd name="connsiteX0" fmla="*/ 190500 w 190500"/>
                <a:gd name="connsiteY0" fmla="*/ 0 h 1047750"/>
                <a:gd name="connsiteX1" fmla="*/ 95250 w 190500"/>
                <a:gd name="connsiteY1" fmla="*/ 0 h 1047750"/>
                <a:gd name="connsiteX2" fmla="*/ 95250 w 190500"/>
                <a:gd name="connsiteY2" fmla="*/ 523875 h 1047750"/>
                <a:gd name="connsiteX3" fmla="*/ 0 w 190500"/>
                <a:gd name="connsiteY3" fmla="*/ 523875 h 1047750"/>
                <a:gd name="connsiteX4" fmla="*/ 95250 w 190500"/>
                <a:gd name="connsiteY4" fmla="*/ 523875 h 1047750"/>
                <a:gd name="connsiteX5" fmla="*/ 95250 w 190500"/>
                <a:gd name="connsiteY5" fmla="*/ 1047750 h 1047750"/>
                <a:gd name="connsiteX6" fmla="*/ 190500 w 190500"/>
                <a:gd name="connsiteY6" fmla="*/ 104775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1047750">
                  <a:moveTo>
                    <a:pt x="190500" y="0"/>
                  </a:moveTo>
                  <a:lnTo>
                    <a:pt x="95250" y="0"/>
                  </a:lnTo>
                  <a:lnTo>
                    <a:pt x="95250" y="523875"/>
                  </a:lnTo>
                  <a:lnTo>
                    <a:pt x="0" y="523875"/>
                  </a:lnTo>
                  <a:lnTo>
                    <a:pt x="95250" y="523875"/>
                  </a:lnTo>
                  <a:lnTo>
                    <a:pt x="95250" y="1047750"/>
                  </a:lnTo>
                  <a:lnTo>
                    <a:pt x="190500" y="1047750"/>
                  </a:lnTo>
                </a:path>
              </a:pathLst>
            </a:custGeom>
            <a:noFill/>
            <a:ln w="28575" cap="flat">
              <a:solidFill>
                <a:srgbClr val="808080"/>
              </a:solidFill>
              <a:prstDash val="solid"/>
              <a:miter/>
            </a:ln>
          </p:spPr>
          <p:txBody>
            <a:bodyPr rtlCol="0" anchor="ctr"/>
            <a:lstStyle/>
            <a:p>
              <a:endParaRPr lang="en-AU"/>
            </a:p>
          </p:txBody>
        </p:sp>
        <p:sp>
          <p:nvSpPr>
            <p:cNvPr id="47" name="Freeform: Shape 46">
              <a:extLst>
                <a:ext uri="{FF2B5EF4-FFF2-40B4-BE49-F238E27FC236}">
                  <a16:creationId xmlns:a16="http://schemas.microsoft.com/office/drawing/2014/main" id="{5D745FB8-4321-4595-BBD6-233AC5624B3D}"/>
                </a:ext>
              </a:extLst>
            </p:cNvPr>
            <p:cNvSpPr/>
            <p:nvPr/>
          </p:nvSpPr>
          <p:spPr>
            <a:xfrm>
              <a:off x="5124450" y="4233862"/>
              <a:ext cx="589597" cy="9525"/>
            </a:xfrm>
            <a:custGeom>
              <a:avLst/>
              <a:gdLst>
                <a:gd name="connsiteX0" fmla="*/ 0 w 589597"/>
                <a:gd name="connsiteY0" fmla="*/ 0 h 9525"/>
                <a:gd name="connsiteX1" fmla="*/ 589597 w 589597"/>
                <a:gd name="connsiteY1" fmla="*/ 0 h 9525"/>
              </a:gdLst>
              <a:ahLst/>
              <a:cxnLst>
                <a:cxn ang="0">
                  <a:pos x="connsiteX0" y="connsiteY0"/>
                </a:cxn>
                <a:cxn ang="0">
                  <a:pos x="connsiteX1" y="connsiteY1"/>
                </a:cxn>
              </a:cxnLst>
              <a:rect l="l" t="t" r="r" b="b"/>
              <a:pathLst>
                <a:path w="589597" h="9525">
                  <a:moveTo>
                    <a:pt x="0" y="0"/>
                  </a:moveTo>
                  <a:lnTo>
                    <a:pt x="589597" y="0"/>
                  </a:lnTo>
                </a:path>
              </a:pathLst>
            </a:custGeom>
            <a:noFill/>
            <a:ln w="28575" cap="flat">
              <a:solidFill>
                <a:srgbClr val="808080"/>
              </a:solidFill>
              <a:prstDash val="solid"/>
              <a:miter/>
            </a:ln>
          </p:spPr>
          <p:txBody>
            <a:bodyPr rtlCol="0" anchor="ctr"/>
            <a:lstStyle/>
            <a:p>
              <a:endParaRPr lang="en-AU"/>
            </a:p>
          </p:txBody>
        </p:sp>
        <p:sp>
          <p:nvSpPr>
            <p:cNvPr id="48" name="Freeform: Shape 47">
              <a:extLst>
                <a:ext uri="{FF2B5EF4-FFF2-40B4-BE49-F238E27FC236}">
                  <a16:creationId xmlns:a16="http://schemas.microsoft.com/office/drawing/2014/main" id="{33CF119F-F6D5-4C46-80AF-8669DC2D7A9E}"/>
                </a:ext>
              </a:extLst>
            </p:cNvPr>
            <p:cNvSpPr/>
            <p:nvPr/>
          </p:nvSpPr>
          <p:spPr>
            <a:xfrm>
              <a:off x="5692616" y="4190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49" name="Freeform: Shape 48">
              <a:extLst>
                <a:ext uri="{FF2B5EF4-FFF2-40B4-BE49-F238E27FC236}">
                  <a16:creationId xmlns:a16="http://schemas.microsoft.com/office/drawing/2014/main" id="{901BA4E1-6FA0-48A7-B4DD-9AC9D052A044}"/>
                </a:ext>
              </a:extLst>
            </p:cNvPr>
            <p:cNvSpPr/>
            <p:nvPr/>
          </p:nvSpPr>
          <p:spPr>
            <a:xfrm rot="10800000" flipV="1">
              <a:off x="4953000" y="3709987"/>
              <a:ext cx="190500" cy="1047750"/>
            </a:xfrm>
            <a:custGeom>
              <a:avLst/>
              <a:gdLst>
                <a:gd name="connsiteX0" fmla="*/ 190500 w 190500"/>
                <a:gd name="connsiteY0" fmla="*/ 0 h 1047750"/>
                <a:gd name="connsiteX1" fmla="*/ 95250 w 190500"/>
                <a:gd name="connsiteY1" fmla="*/ 0 h 1047750"/>
                <a:gd name="connsiteX2" fmla="*/ 95250 w 190500"/>
                <a:gd name="connsiteY2" fmla="*/ 523875 h 1047750"/>
                <a:gd name="connsiteX3" fmla="*/ 0 w 190500"/>
                <a:gd name="connsiteY3" fmla="*/ 523875 h 1047750"/>
                <a:gd name="connsiteX4" fmla="*/ 95250 w 190500"/>
                <a:gd name="connsiteY4" fmla="*/ 523875 h 1047750"/>
                <a:gd name="connsiteX5" fmla="*/ 95250 w 190500"/>
                <a:gd name="connsiteY5" fmla="*/ 1047750 h 1047750"/>
                <a:gd name="connsiteX6" fmla="*/ 190500 w 190500"/>
                <a:gd name="connsiteY6" fmla="*/ 1047750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1047750">
                  <a:moveTo>
                    <a:pt x="190500" y="0"/>
                  </a:moveTo>
                  <a:lnTo>
                    <a:pt x="95250" y="0"/>
                  </a:lnTo>
                  <a:lnTo>
                    <a:pt x="95250" y="523875"/>
                  </a:lnTo>
                  <a:lnTo>
                    <a:pt x="0" y="523875"/>
                  </a:lnTo>
                  <a:lnTo>
                    <a:pt x="95250" y="523875"/>
                  </a:lnTo>
                  <a:lnTo>
                    <a:pt x="95250" y="1047750"/>
                  </a:lnTo>
                  <a:lnTo>
                    <a:pt x="190500" y="1047750"/>
                  </a:lnTo>
                </a:path>
              </a:pathLst>
            </a:custGeom>
            <a:noFill/>
            <a:ln w="28575" cap="flat">
              <a:solidFill>
                <a:srgbClr val="808080"/>
              </a:solidFill>
              <a:prstDash val="solid"/>
              <a:miter/>
            </a:ln>
          </p:spPr>
          <p:txBody>
            <a:bodyPr rtlCol="0" anchor="ctr"/>
            <a:lstStyle/>
            <a:p>
              <a:endParaRPr lang="en-AU"/>
            </a:p>
          </p:txBody>
        </p:sp>
        <p:sp>
          <p:nvSpPr>
            <p:cNvPr id="50" name="Freeform: Shape 49">
              <a:extLst>
                <a:ext uri="{FF2B5EF4-FFF2-40B4-BE49-F238E27FC236}">
                  <a16:creationId xmlns:a16="http://schemas.microsoft.com/office/drawing/2014/main" id="{20CD1C57-C88A-494F-80B9-258CFD03CB91}"/>
                </a:ext>
              </a:extLst>
            </p:cNvPr>
            <p:cNvSpPr/>
            <p:nvPr/>
          </p:nvSpPr>
          <p:spPr>
            <a:xfrm>
              <a:off x="6286500" y="1947862"/>
              <a:ext cx="475297" cy="9525"/>
            </a:xfrm>
            <a:custGeom>
              <a:avLst/>
              <a:gdLst>
                <a:gd name="connsiteX0" fmla="*/ 0 w 475297"/>
                <a:gd name="connsiteY0" fmla="*/ 0 h 9525"/>
                <a:gd name="connsiteX1" fmla="*/ 475297 w 475297"/>
                <a:gd name="connsiteY1" fmla="*/ 0 h 9525"/>
              </a:gdLst>
              <a:ahLst/>
              <a:cxnLst>
                <a:cxn ang="0">
                  <a:pos x="connsiteX0" y="connsiteY0"/>
                </a:cxn>
                <a:cxn ang="0">
                  <a:pos x="connsiteX1" y="connsiteY1"/>
                </a:cxn>
              </a:cxnLst>
              <a:rect l="l" t="t" r="r" b="b"/>
              <a:pathLst>
                <a:path w="475297" h="9525">
                  <a:moveTo>
                    <a:pt x="0" y="0"/>
                  </a:moveTo>
                  <a:lnTo>
                    <a:pt x="475297" y="0"/>
                  </a:lnTo>
                </a:path>
              </a:pathLst>
            </a:custGeom>
            <a:noFill/>
            <a:ln w="28575" cap="flat">
              <a:solidFill>
                <a:srgbClr val="808080"/>
              </a:solidFill>
              <a:prstDash val="solid"/>
              <a:miter/>
            </a:ln>
          </p:spPr>
          <p:txBody>
            <a:bodyPr rtlCol="0" anchor="ctr"/>
            <a:lstStyle/>
            <a:p>
              <a:endParaRPr lang="en-AU"/>
            </a:p>
          </p:txBody>
        </p:sp>
        <p:sp>
          <p:nvSpPr>
            <p:cNvPr id="51" name="Freeform: Shape 50">
              <a:extLst>
                <a:ext uri="{FF2B5EF4-FFF2-40B4-BE49-F238E27FC236}">
                  <a16:creationId xmlns:a16="http://schemas.microsoft.com/office/drawing/2014/main" id="{33B04FA4-F09F-4D68-B330-B0172CC0718E}"/>
                </a:ext>
              </a:extLst>
            </p:cNvPr>
            <p:cNvSpPr/>
            <p:nvPr/>
          </p:nvSpPr>
          <p:spPr>
            <a:xfrm>
              <a:off x="6740366" y="1904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52" name="Freeform: Shape 51">
              <a:extLst>
                <a:ext uri="{FF2B5EF4-FFF2-40B4-BE49-F238E27FC236}">
                  <a16:creationId xmlns:a16="http://schemas.microsoft.com/office/drawing/2014/main" id="{A49508F7-2F93-4EF1-AD5E-2C15EA45BC57}"/>
                </a:ext>
              </a:extLst>
            </p:cNvPr>
            <p:cNvSpPr/>
            <p:nvPr/>
          </p:nvSpPr>
          <p:spPr>
            <a:xfrm>
              <a:off x="5810250" y="1709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53" name="TextBox 52">
              <a:extLst>
                <a:ext uri="{FF2B5EF4-FFF2-40B4-BE49-F238E27FC236}">
                  <a16:creationId xmlns:a16="http://schemas.microsoft.com/office/drawing/2014/main" id="{DF4C7842-8EE2-4F12-A1AC-5B73C18F5869}"/>
                </a:ext>
              </a:extLst>
            </p:cNvPr>
            <p:cNvSpPr txBox="1"/>
            <p:nvPr/>
          </p:nvSpPr>
          <p:spPr>
            <a:xfrm>
              <a:off x="5866447" y="1821179"/>
              <a:ext cx="324128"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spc="0" baseline="-25000" dirty="0">
                  <a:solidFill>
                    <a:srgbClr val="000000"/>
                  </a:solidFill>
                  <a:latin typeface="Helvetica"/>
                  <a:cs typeface="Helvetica"/>
                  <a:sym typeface="Helvetica"/>
                  <a:rtl val="0"/>
                </a:rPr>
                <a:t>0</a:t>
              </a:r>
            </a:p>
          </p:txBody>
        </p:sp>
        <p:sp>
          <p:nvSpPr>
            <p:cNvPr id="54" name="Freeform: Shape 53">
              <a:extLst>
                <a:ext uri="{FF2B5EF4-FFF2-40B4-BE49-F238E27FC236}">
                  <a16:creationId xmlns:a16="http://schemas.microsoft.com/office/drawing/2014/main" id="{26330B43-C9FD-4566-97F4-70FD2C104A4E}"/>
                </a:ext>
              </a:extLst>
            </p:cNvPr>
            <p:cNvSpPr/>
            <p:nvPr/>
          </p:nvSpPr>
          <p:spPr>
            <a:xfrm>
              <a:off x="6286500" y="3090862"/>
              <a:ext cx="475297" cy="9525"/>
            </a:xfrm>
            <a:custGeom>
              <a:avLst/>
              <a:gdLst>
                <a:gd name="connsiteX0" fmla="*/ 0 w 475297"/>
                <a:gd name="connsiteY0" fmla="*/ 0 h 9525"/>
                <a:gd name="connsiteX1" fmla="*/ 475297 w 475297"/>
                <a:gd name="connsiteY1" fmla="*/ 0 h 9525"/>
              </a:gdLst>
              <a:ahLst/>
              <a:cxnLst>
                <a:cxn ang="0">
                  <a:pos x="connsiteX0" y="connsiteY0"/>
                </a:cxn>
                <a:cxn ang="0">
                  <a:pos x="connsiteX1" y="connsiteY1"/>
                </a:cxn>
              </a:cxnLst>
              <a:rect l="l" t="t" r="r" b="b"/>
              <a:pathLst>
                <a:path w="475297" h="9525">
                  <a:moveTo>
                    <a:pt x="0" y="0"/>
                  </a:moveTo>
                  <a:lnTo>
                    <a:pt x="475297" y="0"/>
                  </a:lnTo>
                </a:path>
              </a:pathLst>
            </a:custGeom>
            <a:noFill/>
            <a:ln w="28575" cap="flat">
              <a:solidFill>
                <a:srgbClr val="808080"/>
              </a:solidFill>
              <a:prstDash val="solid"/>
              <a:miter/>
            </a:ln>
          </p:spPr>
          <p:txBody>
            <a:bodyPr rtlCol="0" anchor="ctr"/>
            <a:lstStyle/>
            <a:p>
              <a:endParaRPr lang="en-AU"/>
            </a:p>
          </p:txBody>
        </p:sp>
        <p:sp>
          <p:nvSpPr>
            <p:cNvPr id="55" name="Freeform: Shape 54">
              <a:extLst>
                <a:ext uri="{FF2B5EF4-FFF2-40B4-BE49-F238E27FC236}">
                  <a16:creationId xmlns:a16="http://schemas.microsoft.com/office/drawing/2014/main" id="{0AEE78B3-3F65-436A-B39F-802F895AE9D8}"/>
                </a:ext>
              </a:extLst>
            </p:cNvPr>
            <p:cNvSpPr/>
            <p:nvPr/>
          </p:nvSpPr>
          <p:spPr>
            <a:xfrm>
              <a:off x="6740366" y="3047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56" name="Freeform: Shape 55">
              <a:extLst>
                <a:ext uri="{FF2B5EF4-FFF2-40B4-BE49-F238E27FC236}">
                  <a16:creationId xmlns:a16="http://schemas.microsoft.com/office/drawing/2014/main" id="{BFD821F2-0450-45FD-9A0D-A7674D88F438}"/>
                </a:ext>
              </a:extLst>
            </p:cNvPr>
            <p:cNvSpPr/>
            <p:nvPr/>
          </p:nvSpPr>
          <p:spPr>
            <a:xfrm>
              <a:off x="5810250" y="2852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57" name="TextBox 56">
              <a:extLst>
                <a:ext uri="{FF2B5EF4-FFF2-40B4-BE49-F238E27FC236}">
                  <a16:creationId xmlns:a16="http://schemas.microsoft.com/office/drawing/2014/main" id="{7C7CEB21-982E-4C16-81E8-9CE6C54EDC30}"/>
                </a:ext>
              </a:extLst>
            </p:cNvPr>
            <p:cNvSpPr txBox="1"/>
            <p:nvPr/>
          </p:nvSpPr>
          <p:spPr>
            <a:xfrm>
              <a:off x="5866447" y="2964179"/>
              <a:ext cx="324128"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spc="0" baseline="-25000" dirty="0">
                  <a:solidFill>
                    <a:srgbClr val="000000"/>
                  </a:solidFill>
                  <a:latin typeface="Helvetica"/>
                  <a:cs typeface="Helvetica"/>
                  <a:sym typeface="Helvetica"/>
                  <a:rtl val="0"/>
                </a:rPr>
                <a:t>1</a:t>
              </a:r>
            </a:p>
          </p:txBody>
        </p:sp>
        <p:sp>
          <p:nvSpPr>
            <p:cNvPr id="58" name="Freeform: Shape 57">
              <a:extLst>
                <a:ext uri="{FF2B5EF4-FFF2-40B4-BE49-F238E27FC236}">
                  <a16:creationId xmlns:a16="http://schemas.microsoft.com/office/drawing/2014/main" id="{E312E94C-1250-4126-9721-A7103DBFCD64}"/>
                </a:ext>
              </a:extLst>
            </p:cNvPr>
            <p:cNvSpPr/>
            <p:nvPr/>
          </p:nvSpPr>
          <p:spPr>
            <a:xfrm>
              <a:off x="6286500" y="4233862"/>
              <a:ext cx="475297" cy="9525"/>
            </a:xfrm>
            <a:custGeom>
              <a:avLst/>
              <a:gdLst>
                <a:gd name="connsiteX0" fmla="*/ 0 w 475297"/>
                <a:gd name="connsiteY0" fmla="*/ 0 h 9525"/>
                <a:gd name="connsiteX1" fmla="*/ 475297 w 475297"/>
                <a:gd name="connsiteY1" fmla="*/ 0 h 9525"/>
              </a:gdLst>
              <a:ahLst/>
              <a:cxnLst>
                <a:cxn ang="0">
                  <a:pos x="connsiteX0" y="connsiteY0"/>
                </a:cxn>
                <a:cxn ang="0">
                  <a:pos x="connsiteX1" y="connsiteY1"/>
                </a:cxn>
              </a:cxnLst>
              <a:rect l="l" t="t" r="r" b="b"/>
              <a:pathLst>
                <a:path w="475297" h="9525">
                  <a:moveTo>
                    <a:pt x="0" y="0"/>
                  </a:moveTo>
                  <a:lnTo>
                    <a:pt x="475297" y="0"/>
                  </a:lnTo>
                </a:path>
              </a:pathLst>
            </a:custGeom>
            <a:noFill/>
            <a:ln w="28575" cap="flat">
              <a:solidFill>
                <a:srgbClr val="808080"/>
              </a:solidFill>
              <a:prstDash val="solid"/>
              <a:miter/>
            </a:ln>
          </p:spPr>
          <p:txBody>
            <a:bodyPr rtlCol="0" anchor="ctr"/>
            <a:lstStyle/>
            <a:p>
              <a:endParaRPr lang="en-AU"/>
            </a:p>
          </p:txBody>
        </p:sp>
        <p:sp>
          <p:nvSpPr>
            <p:cNvPr id="59" name="Freeform: Shape 58">
              <a:extLst>
                <a:ext uri="{FF2B5EF4-FFF2-40B4-BE49-F238E27FC236}">
                  <a16:creationId xmlns:a16="http://schemas.microsoft.com/office/drawing/2014/main" id="{8C6634CC-B3D7-46E1-AA19-F5513CDF69DB}"/>
                </a:ext>
              </a:extLst>
            </p:cNvPr>
            <p:cNvSpPr/>
            <p:nvPr/>
          </p:nvSpPr>
          <p:spPr>
            <a:xfrm>
              <a:off x="6740366" y="4190999"/>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60" name="Freeform: Shape 59">
              <a:extLst>
                <a:ext uri="{FF2B5EF4-FFF2-40B4-BE49-F238E27FC236}">
                  <a16:creationId xmlns:a16="http://schemas.microsoft.com/office/drawing/2014/main" id="{A3E1F8AB-D2CB-4FEB-B0B8-E0639D24E332}"/>
                </a:ext>
              </a:extLst>
            </p:cNvPr>
            <p:cNvSpPr/>
            <p:nvPr/>
          </p:nvSpPr>
          <p:spPr>
            <a:xfrm>
              <a:off x="5810250" y="3995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61" name="TextBox 60">
              <a:extLst>
                <a:ext uri="{FF2B5EF4-FFF2-40B4-BE49-F238E27FC236}">
                  <a16:creationId xmlns:a16="http://schemas.microsoft.com/office/drawing/2014/main" id="{C2C21C47-8D22-4DC4-8130-015FE7492FF8}"/>
                </a:ext>
              </a:extLst>
            </p:cNvPr>
            <p:cNvSpPr txBox="1"/>
            <p:nvPr/>
          </p:nvSpPr>
          <p:spPr>
            <a:xfrm>
              <a:off x="5866447" y="4107179"/>
              <a:ext cx="324128"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spc="0" baseline="-25000" dirty="0">
                  <a:solidFill>
                    <a:srgbClr val="000000"/>
                  </a:solidFill>
                  <a:latin typeface="Helvetica"/>
                  <a:cs typeface="Helvetica"/>
                  <a:sym typeface="Helvetica"/>
                  <a:rtl val="0"/>
                </a:rPr>
                <a:t>2</a:t>
              </a:r>
            </a:p>
          </p:txBody>
        </p:sp>
        <p:sp>
          <p:nvSpPr>
            <p:cNvPr id="62" name="Freeform: Shape 61">
              <a:extLst>
                <a:ext uri="{FF2B5EF4-FFF2-40B4-BE49-F238E27FC236}">
                  <a16:creationId xmlns:a16="http://schemas.microsoft.com/office/drawing/2014/main" id="{60AF3927-AA82-4459-AB83-B1856E40F705}"/>
                </a:ext>
              </a:extLst>
            </p:cNvPr>
            <p:cNvSpPr/>
            <p:nvPr/>
          </p:nvSpPr>
          <p:spPr>
            <a:xfrm>
              <a:off x="6048375" y="2233612"/>
              <a:ext cx="1114425" cy="522922"/>
            </a:xfrm>
            <a:custGeom>
              <a:avLst/>
              <a:gdLst>
                <a:gd name="connsiteX0" fmla="*/ 1114425 w 1114425"/>
                <a:gd name="connsiteY0" fmla="*/ 0 h 522922"/>
                <a:gd name="connsiteX1" fmla="*/ 557213 w 1114425"/>
                <a:gd name="connsiteY1" fmla="*/ 333375 h 522922"/>
                <a:gd name="connsiteX2" fmla="*/ 0 w 1114425"/>
                <a:gd name="connsiteY2" fmla="*/ 522922 h 522922"/>
              </a:gdLst>
              <a:ahLst/>
              <a:cxnLst>
                <a:cxn ang="0">
                  <a:pos x="connsiteX0" y="connsiteY0"/>
                </a:cxn>
                <a:cxn ang="0">
                  <a:pos x="connsiteX1" y="connsiteY1"/>
                </a:cxn>
                <a:cxn ang="0">
                  <a:pos x="connsiteX2" y="connsiteY2"/>
                </a:cxn>
              </a:cxnLst>
              <a:rect l="l" t="t" r="r" b="b"/>
              <a:pathLst>
                <a:path w="1114425" h="522922">
                  <a:moveTo>
                    <a:pt x="1114425" y="0"/>
                  </a:moveTo>
                  <a:cubicBezTo>
                    <a:pt x="1114425" y="222247"/>
                    <a:pt x="928688" y="333375"/>
                    <a:pt x="557213" y="333375"/>
                  </a:cubicBezTo>
                  <a:cubicBezTo>
                    <a:pt x="185738" y="333375"/>
                    <a:pt x="0" y="396554"/>
                    <a:pt x="0" y="522922"/>
                  </a:cubicBezTo>
                </a:path>
              </a:pathLst>
            </a:custGeom>
            <a:noFill/>
            <a:ln w="28575" cap="flat">
              <a:solidFill>
                <a:srgbClr val="D79B00"/>
              </a:solidFill>
              <a:prstDash val="solid"/>
              <a:miter/>
            </a:ln>
          </p:spPr>
          <p:txBody>
            <a:bodyPr rtlCol="0" anchor="ctr"/>
            <a:lstStyle/>
            <a:p>
              <a:endParaRPr lang="en-AU"/>
            </a:p>
          </p:txBody>
        </p:sp>
        <p:sp>
          <p:nvSpPr>
            <p:cNvPr id="63" name="Freeform: Shape 62">
              <a:extLst>
                <a:ext uri="{FF2B5EF4-FFF2-40B4-BE49-F238E27FC236}">
                  <a16:creationId xmlns:a16="http://schemas.microsoft.com/office/drawing/2014/main" id="{A1D2D77D-01CF-48F3-BECA-8CD6CE236029}"/>
                </a:ext>
              </a:extLst>
            </p:cNvPr>
            <p:cNvSpPr/>
            <p:nvPr/>
          </p:nvSpPr>
          <p:spPr>
            <a:xfrm>
              <a:off x="6005512" y="2735103"/>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64" name="Freeform: Shape 63">
              <a:extLst>
                <a:ext uri="{FF2B5EF4-FFF2-40B4-BE49-F238E27FC236}">
                  <a16:creationId xmlns:a16="http://schemas.microsoft.com/office/drawing/2014/main" id="{957C0869-B435-49C9-8D49-471F418A941E}"/>
                </a:ext>
              </a:extLst>
            </p:cNvPr>
            <p:cNvSpPr/>
            <p:nvPr/>
          </p:nvSpPr>
          <p:spPr>
            <a:xfrm>
              <a:off x="5810250" y="5138737"/>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65" name="TextBox 64">
              <a:extLst>
                <a:ext uri="{FF2B5EF4-FFF2-40B4-BE49-F238E27FC236}">
                  <a16:creationId xmlns:a16="http://schemas.microsoft.com/office/drawing/2014/main" id="{18116D57-4ACB-4E21-9B81-EACE0AF4F9ED}"/>
                </a:ext>
              </a:extLst>
            </p:cNvPr>
            <p:cNvSpPr txBox="1"/>
            <p:nvPr/>
          </p:nvSpPr>
          <p:spPr>
            <a:xfrm>
              <a:off x="5866447" y="5250179"/>
              <a:ext cx="324128"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spc="0" baseline="-25000" dirty="0">
                  <a:solidFill>
                    <a:srgbClr val="000000"/>
                  </a:solidFill>
                  <a:latin typeface="Helvetica"/>
                  <a:cs typeface="Helvetica"/>
                  <a:sym typeface="Helvetica"/>
                  <a:rtl val="0"/>
                </a:rPr>
                <a:t>3</a:t>
              </a:r>
            </a:p>
          </p:txBody>
        </p:sp>
        <p:sp>
          <p:nvSpPr>
            <p:cNvPr id="66" name="Freeform: Shape 65">
              <a:extLst>
                <a:ext uri="{FF2B5EF4-FFF2-40B4-BE49-F238E27FC236}">
                  <a16:creationId xmlns:a16="http://schemas.microsoft.com/office/drawing/2014/main" id="{551233E0-90D2-41AB-8806-081DFD24DF86}"/>
                </a:ext>
              </a:extLst>
            </p:cNvPr>
            <p:cNvSpPr/>
            <p:nvPr/>
          </p:nvSpPr>
          <p:spPr>
            <a:xfrm>
              <a:off x="6907730" y="1664176"/>
              <a:ext cx="567707" cy="567570"/>
            </a:xfrm>
            <a:custGeom>
              <a:avLst/>
              <a:gdLst>
                <a:gd name="connsiteX0" fmla="*/ 69046 w 567707"/>
                <a:gd name="connsiteY0" fmla="*/ 244633 h 567570"/>
                <a:gd name="connsiteX1" fmla="*/ 10086 w 567707"/>
                <a:gd name="connsiteY1" fmla="*/ 220154 h 567570"/>
                <a:gd name="connsiteX2" fmla="*/ 1228 w 567707"/>
                <a:gd name="connsiteY2" fmla="*/ 198722 h 567570"/>
                <a:gd name="connsiteX3" fmla="*/ 23707 w 567707"/>
                <a:gd name="connsiteY3" fmla="*/ 144906 h 567570"/>
                <a:gd name="connsiteX4" fmla="*/ 45138 w 567707"/>
                <a:gd name="connsiteY4" fmla="*/ 136238 h 567570"/>
                <a:gd name="connsiteX5" fmla="*/ 100288 w 567707"/>
                <a:gd name="connsiteY5" fmla="*/ 163956 h 567570"/>
                <a:gd name="connsiteX6" fmla="*/ 158581 w 567707"/>
                <a:gd name="connsiteY6" fmla="*/ 104425 h 567570"/>
                <a:gd name="connsiteX7" fmla="*/ 134387 w 567707"/>
                <a:gd name="connsiteY7" fmla="*/ 45275 h 567570"/>
                <a:gd name="connsiteX8" fmla="*/ 142103 w 567707"/>
                <a:gd name="connsiteY8" fmla="*/ 24701 h 567570"/>
                <a:gd name="connsiteX9" fmla="*/ 197443 w 567707"/>
                <a:gd name="connsiteY9" fmla="*/ 1269 h 567570"/>
                <a:gd name="connsiteX10" fmla="*/ 217731 w 567707"/>
                <a:gd name="connsiteY10" fmla="*/ 8699 h 567570"/>
                <a:gd name="connsiteX11" fmla="*/ 242496 w 567707"/>
                <a:gd name="connsiteY11" fmla="*/ 69373 h 567570"/>
                <a:gd name="connsiteX12" fmla="*/ 321077 w 567707"/>
                <a:gd name="connsiteY12" fmla="*/ 70706 h 567570"/>
                <a:gd name="connsiteX13" fmla="*/ 346033 w 567707"/>
                <a:gd name="connsiteY13" fmla="*/ 9079 h 567570"/>
                <a:gd name="connsiteX14" fmla="*/ 366797 w 567707"/>
                <a:gd name="connsiteY14" fmla="*/ 1269 h 567570"/>
                <a:gd name="connsiteX15" fmla="*/ 421947 w 567707"/>
                <a:gd name="connsiteY15" fmla="*/ 24701 h 567570"/>
                <a:gd name="connsiteX16" fmla="*/ 429758 w 567707"/>
                <a:gd name="connsiteY16" fmla="*/ 44512 h 567570"/>
                <a:gd name="connsiteX17" fmla="*/ 405183 w 567707"/>
                <a:gd name="connsiteY17" fmla="*/ 105187 h 567570"/>
                <a:gd name="connsiteX18" fmla="*/ 462619 w 567707"/>
                <a:gd name="connsiteY18" fmla="*/ 161670 h 567570"/>
                <a:gd name="connsiteX19" fmla="*/ 522055 w 567707"/>
                <a:gd name="connsiteY19" fmla="*/ 137477 h 567570"/>
                <a:gd name="connsiteX20" fmla="*/ 542915 w 567707"/>
                <a:gd name="connsiteY20" fmla="*/ 146525 h 567570"/>
                <a:gd name="connsiteX21" fmla="*/ 566156 w 567707"/>
                <a:gd name="connsiteY21" fmla="*/ 201580 h 567570"/>
                <a:gd name="connsiteX22" fmla="*/ 557869 w 567707"/>
                <a:gd name="connsiteY22" fmla="*/ 221106 h 567570"/>
                <a:gd name="connsiteX23" fmla="*/ 497576 w 567707"/>
                <a:gd name="connsiteY23" fmla="*/ 245585 h 567570"/>
                <a:gd name="connsiteX24" fmla="*/ 497480 w 567707"/>
                <a:gd name="connsiteY24" fmla="*/ 324929 h 567570"/>
                <a:gd name="connsiteX25" fmla="*/ 557774 w 567707"/>
                <a:gd name="connsiteY25" fmla="*/ 349313 h 567570"/>
                <a:gd name="connsiteX26" fmla="*/ 566918 w 567707"/>
                <a:gd name="connsiteY26" fmla="*/ 369506 h 567570"/>
                <a:gd name="connsiteX27" fmla="*/ 545105 w 567707"/>
                <a:gd name="connsiteY27" fmla="*/ 421131 h 567570"/>
                <a:gd name="connsiteX28" fmla="*/ 526055 w 567707"/>
                <a:gd name="connsiteY28" fmla="*/ 429037 h 567570"/>
                <a:gd name="connsiteX29" fmla="*/ 465191 w 567707"/>
                <a:gd name="connsiteY29" fmla="*/ 404462 h 567570"/>
                <a:gd name="connsiteX30" fmla="*/ 406612 w 567707"/>
                <a:gd name="connsiteY30" fmla="*/ 462660 h 567570"/>
                <a:gd name="connsiteX31" fmla="*/ 430710 w 567707"/>
                <a:gd name="connsiteY31" fmla="*/ 522096 h 567570"/>
                <a:gd name="connsiteX32" fmla="*/ 424043 w 567707"/>
                <a:gd name="connsiteY32" fmla="*/ 542575 h 567570"/>
                <a:gd name="connsiteX33" fmla="*/ 365464 w 567707"/>
                <a:gd name="connsiteY33" fmla="*/ 567054 h 567570"/>
                <a:gd name="connsiteX34" fmla="*/ 347176 w 567707"/>
                <a:gd name="connsiteY34" fmla="*/ 557910 h 567570"/>
                <a:gd name="connsiteX35" fmla="*/ 322506 w 567707"/>
                <a:gd name="connsiteY35" fmla="*/ 497045 h 567570"/>
                <a:gd name="connsiteX36" fmla="*/ 244115 w 567707"/>
                <a:gd name="connsiteY36" fmla="*/ 497712 h 567570"/>
                <a:gd name="connsiteX37" fmla="*/ 219731 w 567707"/>
                <a:gd name="connsiteY37" fmla="*/ 557720 h 567570"/>
                <a:gd name="connsiteX38" fmla="*/ 200586 w 567707"/>
                <a:gd name="connsiteY38" fmla="*/ 566768 h 567570"/>
                <a:gd name="connsiteX39" fmla="*/ 143531 w 567707"/>
                <a:gd name="connsiteY39" fmla="*/ 543051 h 567570"/>
                <a:gd name="connsiteX40" fmla="*/ 136959 w 567707"/>
                <a:gd name="connsiteY40" fmla="*/ 520572 h 567570"/>
                <a:gd name="connsiteX41" fmla="*/ 164010 w 567707"/>
                <a:gd name="connsiteY41" fmla="*/ 466470 h 567570"/>
                <a:gd name="connsiteX42" fmla="*/ 104384 w 567707"/>
                <a:gd name="connsiteY42" fmla="*/ 408748 h 567570"/>
                <a:gd name="connsiteX43" fmla="*/ 46281 w 567707"/>
                <a:gd name="connsiteY43" fmla="*/ 432656 h 567570"/>
                <a:gd name="connsiteX44" fmla="*/ 24374 w 567707"/>
                <a:gd name="connsiteY44" fmla="*/ 425322 h 567570"/>
                <a:gd name="connsiteX45" fmla="*/ 1133 w 567707"/>
                <a:gd name="connsiteY45" fmla="*/ 369601 h 567570"/>
                <a:gd name="connsiteX46" fmla="*/ 9134 w 567707"/>
                <a:gd name="connsiteY46" fmla="*/ 349313 h 567570"/>
                <a:gd name="connsiteX47" fmla="*/ 69332 w 567707"/>
                <a:gd name="connsiteY47" fmla="*/ 323214 h 567570"/>
                <a:gd name="connsiteX48" fmla="*/ 69046 w 567707"/>
                <a:gd name="connsiteY48" fmla="*/ 244633 h 567570"/>
                <a:gd name="connsiteX49" fmla="*/ 134101 w 567707"/>
                <a:gd name="connsiteY49" fmla="*/ 282638 h 567570"/>
                <a:gd name="connsiteX50" fmla="*/ 284882 w 567707"/>
                <a:gd name="connsiteY50" fmla="*/ 432847 h 567570"/>
                <a:gd name="connsiteX51" fmla="*/ 432710 w 567707"/>
                <a:gd name="connsiteY51" fmla="*/ 284066 h 567570"/>
                <a:gd name="connsiteX52" fmla="*/ 285359 w 567707"/>
                <a:gd name="connsiteY52" fmla="*/ 133952 h 567570"/>
                <a:gd name="connsiteX53" fmla="*/ 134101 w 567707"/>
                <a:gd name="connsiteY53" fmla="*/ 282638 h 56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70">
                  <a:moveTo>
                    <a:pt x="69046" y="244633"/>
                  </a:moveTo>
                  <a:lnTo>
                    <a:pt x="10086" y="220154"/>
                  </a:lnTo>
                  <a:cubicBezTo>
                    <a:pt x="1514" y="215391"/>
                    <a:pt x="-2106" y="208533"/>
                    <a:pt x="1228" y="198722"/>
                  </a:cubicBezTo>
                  <a:lnTo>
                    <a:pt x="23707" y="144906"/>
                  </a:lnTo>
                  <a:cubicBezTo>
                    <a:pt x="28660" y="136810"/>
                    <a:pt x="35137" y="132143"/>
                    <a:pt x="45138" y="136238"/>
                  </a:cubicBezTo>
                  <a:lnTo>
                    <a:pt x="100288" y="163956"/>
                  </a:lnTo>
                  <a:cubicBezTo>
                    <a:pt x="117909" y="143192"/>
                    <a:pt x="137150" y="122427"/>
                    <a:pt x="158581" y="104425"/>
                  </a:cubicBezTo>
                  <a:lnTo>
                    <a:pt x="134387" y="45275"/>
                  </a:lnTo>
                  <a:cubicBezTo>
                    <a:pt x="132673" y="38226"/>
                    <a:pt x="131911" y="31273"/>
                    <a:pt x="142103" y="24701"/>
                  </a:cubicBezTo>
                  <a:lnTo>
                    <a:pt x="197443" y="1269"/>
                  </a:lnTo>
                  <a:cubicBezTo>
                    <a:pt x="208111" y="-2065"/>
                    <a:pt x="214112" y="2507"/>
                    <a:pt x="217731" y="8699"/>
                  </a:cubicBezTo>
                  <a:lnTo>
                    <a:pt x="242496" y="69373"/>
                  </a:lnTo>
                  <a:cubicBezTo>
                    <a:pt x="267356" y="64420"/>
                    <a:pt x="292026" y="62134"/>
                    <a:pt x="321077" y="70706"/>
                  </a:cubicBezTo>
                  <a:lnTo>
                    <a:pt x="346033" y="9079"/>
                  </a:lnTo>
                  <a:cubicBezTo>
                    <a:pt x="351367" y="602"/>
                    <a:pt x="358415" y="-1779"/>
                    <a:pt x="366797" y="1269"/>
                  </a:cubicBezTo>
                  <a:lnTo>
                    <a:pt x="421947" y="24701"/>
                  </a:lnTo>
                  <a:cubicBezTo>
                    <a:pt x="431091" y="30416"/>
                    <a:pt x="431948" y="37274"/>
                    <a:pt x="429758" y="44512"/>
                  </a:cubicBezTo>
                  <a:lnTo>
                    <a:pt x="405183" y="105187"/>
                  </a:lnTo>
                  <a:cubicBezTo>
                    <a:pt x="426805" y="122427"/>
                    <a:pt x="446617" y="140905"/>
                    <a:pt x="462619" y="161670"/>
                  </a:cubicBezTo>
                  <a:lnTo>
                    <a:pt x="522055" y="137477"/>
                  </a:lnTo>
                  <a:cubicBezTo>
                    <a:pt x="532628" y="134524"/>
                    <a:pt x="539009" y="138620"/>
                    <a:pt x="542915" y="146525"/>
                  </a:cubicBezTo>
                  <a:lnTo>
                    <a:pt x="566156" y="201580"/>
                  </a:lnTo>
                  <a:cubicBezTo>
                    <a:pt x="567680" y="209771"/>
                    <a:pt x="565965" y="216629"/>
                    <a:pt x="557869" y="221106"/>
                  </a:cubicBezTo>
                  <a:lnTo>
                    <a:pt x="497576" y="245585"/>
                  </a:lnTo>
                  <a:cubicBezTo>
                    <a:pt x="500433" y="269207"/>
                    <a:pt x="500147" y="298735"/>
                    <a:pt x="497480" y="324929"/>
                  </a:cubicBezTo>
                  <a:lnTo>
                    <a:pt x="557774" y="349313"/>
                  </a:lnTo>
                  <a:cubicBezTo>
                    <a:pt x="565965" y="354361"/>
                    <a:pt x="569394" y="360933"/>
                    <a:pt x="566918" y="369506"/>
                  </a:cubicBezTo>
                  <a:lnTo>
                    <a:pt x="545105" y="421131"/>
                  </a:lnTo>
                  <a:cubicBezTo>
                    <a:pt x="540819" y="427798"/>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8"/>
                  </a:cubicBezTo>
                  <a:lnTo>
                    <a:pt x="46281" y="432656"/>
                  </a:lnTo>
                  <a:cubicBezTo>
                    <a:pt x="37042" y="435990"/>
                    <a:pt x="29612" y="433704"/>
                    <a:pt x="24374" y="425322"/>
                  </a:cubicBezTo>
                  <a:lnTo>
                    <a:pt x="1133" y="369601"/>
                  </a:lnTo>
                  <a:cubicBezTo>
                    <a:pt x="-1344" y="362267"/>
                    <a:pt x="561" y="353504"/>
                    <a:pt x="9134" y="349313"/>
                  </a:cubicBezTo>
                  <a:lnTo>
                    <a:pt x="69332" y="323214"/>
                  </a:lnTo>
                  <a:cubicBezTo>
                    <a:pt x="66950" y="297020"/>
                    <a:pt x="66665" y="270827"/>
                    <a:pt x="69046" y="244633"/>
                  </a:cubicBezTo>
                  <a:close/>
                  <a:moveTo>
                    <a:pt x="134101" y="282638"/>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3"/>
                    <a:pt x="134101" y="282638"/>
                  </a:cubicBezTo>
                  <a:close/>
                </a:path>
              </a:pathLst>
            </a:custGeom>
            <a:solidFill>
              <a:srgbClr val="505050"/>
            </a:solidFill>
            <a:ln w="9525" cap="flat">
              <a:noFill/>
              <a:prstDash val="solid"/>
              <a:miter/>
            </a:ln>
          </p:spPr>
          <p:txBody>
            <a:bodyPr rtlCol="0" anchor="ctr"/>
            <a:lstStyle/>
            <a:p>
              <a:endParaRPr lang="en-AU"/>
            </a:p>
          </p:txBody>
        </p:sp>
        <p:sp>
          <p:nvSpPr>
            <p:cNvPr id="67" name="Freeform: Shape 66">
              <a:extLst>
                <a:ext uri="{FF2B5EF4-FFF2-40B4-BE49-F238E27FC236}">
                  <a16:creationId xmlns:a16="http://schemas.microsoft.com/office/drawing/2014/main" id="{CE9A1336-D99D-4124-87BB-D7902135F4E0}"/>
                </a:ext>
              </a:extLst>
            </p:cNvPr>
            <p:cNvSpPr/>
            <p:nvPr/>
          </p:nvSpPr>
          <p:spPr>
            <a:xfrm>
              <a:off x="6907730" y="2807176"/>
              <a:ext cx="567707" cy="567569"/>
            </a:xfrm>
            <a:custGeom>
              <a:avLst/>
              <a:gdLst>
                <a:gd name="connsiteX0" fmla="*/ 69046 w 567707"/>
                <a:gd name="connsiteY0" fmla="*/ 244633 h 567569"/>
                <a:gd name="connsiteX1" fmla="*/ 10086 w 567707"/>
                <a:gd name="connsiteY1" fmla="*/ 220154 h 567569"/>
                <a:gd name="connsiteX2" fmla="*/ 1228 w 567707"/>
                <a:gd name="connsiteY2" fmla="*/ 198722 h 567569"/>
                <a:gd name="connsiteX3" fmla="*/ 23707 w 567707"/>
                <a:gd name="connsiteY3" fmla="*/ 144906 h 567569"/>
                <a:gd name="connsiteX4" fmla="*/ 45138 w 567707"/>
                <a:gd name="connsiteY4" fmla="*/ 136238 h 567569"/>
                <a:gd name="connsiteX5" fmla="*/ 100288 w 567707"/>
                <a:gd name="connsiteY5" fmla="*/ 163956 h 567569"/>
                <a:gd name="connsiteX6" fmla="*/ 158581 w 567707"/>
                <a:gd name="connsiteY6" fmla="*/ 104425 h 567569"/>
                <a:gd name="connsiteX7" fmla="*/ 134387 w 567707"/>
                <a:gd name="connsiteY7" fmla="*/ 45274 h 567569"/>
                <a:gd name="connsiteX8" fmla="*/ 142103 w 567707"/>
                <a:gd name="connsiteY8" fmla="*/ 24700 h 567569"/>
                <a:gd name="connsiteX9" fmla="*/ 197443 w 567707"/>
                <a:gd name="connsiteY9" fmla="*/ 1269 h 567569"/>
                <a:gd name="connsiteX10" fmla="*/ 217731 w 567707"/>
                <a:gd name="connsiteY10" fmla="*/ 8699 h 567569"/>
                <a:gd name="connsiteX11" fmla="*/ 242496 w 567707"/>
                <a:gd name="connsiteY11" fmla="*/ 69373 h 567569"/>
                <a:gd name="connsiteX12" fmla="*/ 321077 w 567707"/>
                <a:gd name="connsiteY12" fmla="*/ 70706 h 567569"/>
                <a:gd name="connsiteX13" fmla="*/ 346033 w 567707"/>
                <a:gd name="connsiteY13" fmla="*/ 9079 h 567569"/>
                <a:gd name="connsiteX14" fmla="*/ 366797 w 567707"/>
                <a:gd name="connsiteY14" fmla="*/ 1269 h 567569"/>
                <a:gd name="connsiteX15" fmla="*/ 421947 w 567707"/>
                <a:gd name="connsiteY15" fmla="*/ 24700 h 567569"/>
                <a:gd name="connsiteX16" fmla="*/ 429758 w 567707"/>
                <a:gd name="connsiteY16" fmla="*/ 44512 h 567569"/>
                <a:gd name="connsiteX17" fmla="*/ 405183 w 567707"/>
                <a:gd name="connsiteY17" fmla="*/ 105187 h 567569"/>
                <a:gd name="connsiteX18" fmla="*/ 462619 w 567707"/>
                <a:gd name="connsiteY18" fmla="*/ 161670 h 567569"/>
                <a:gd name="connsiteX19" fmla="*/ 522055 w 567707"/>
                <a:gd name="connsiteY19" fmla="*/ 137476 h 567569"/>
                <a:gd name="connsiteX20" fmla="*/ 542915 w 567707"/>
                <a:gd name="connsiteY20" fmla="*/ 146525 h 567569"/>
                <a:gd name="connsiteX21" fmla="*/ 566156 w 567707"/>
                <a:gd name="connsiteY21" fmla="*/ 201580 h 567569"/>
                <a:gd name="connsiteX22" fmla="*/ 557869 w 567707"/>
                <a:gd name="connsiteY22" fmla="*/ 221106 h 567569"/>
                <a:gd name="connsiteX23" fmla="*/ 497576 w 567707"/>
                <a:gd name="connsiteY23" fmla="*/ 245585 h 567569"/>
                <a:gd name="connsiteX24" fmla="*/ 497480 w 567707"/>
                <a:gd name="connsiteY24" fmla="*/ 324929 h 567569"/>
                <a:gd name="connsiteX25" fmla="*/ 557774 w 567707"/>
                <a:gd name="connsiteY25" fmla="*/ 349312 h 567569"/>
                <a:gd name="connsiteX26" fmla="*/ 566918 w 567707"/>
                <a:gd name="connsiteY26" fmla="*/ 369505 h 567569"/>
                <a:gd name="connsiteX27" fmla="*/ 545105 w 567707"/>
                <a:gd name="connsiteY27" fmla="*/ 421131 h 567569"/>
                <a:gd name="connsiteX28" fmla="*/ 526055 w 567707"/>
                <a:gd name="connsiteY28" fmla="*/ 429037 h 567569"/>
                <a:gd name="connsiteX29" fmla="*/ 465191 w 567707"/>
                <a:gd name="connsiteY29" fmla="*/ 404462 h 567569"/>
                <a:gd name="connsiteX30" fmla="*/ 406612 w 567707"/>
                <a:gd name="connsiteY30" fmla="*/ 462660 h 567569"/>
                <a:gd name="connsiteX31" fmla="*/ 430710 w 567707"/>
                <a:gd name="connsiteY31" fmla="*/ 522096 h 567569"/>
                <a:gd name="connsiteX32" fmla="*/ 424043 w 567707"/>
                <a:gd name="connsiteY32" fmla="*/ 542575 h 567569"/>
                <a:gd name="connsiteX33" fmla="*/ 365464 w 567707"/>
                <a:gd name="connsiteY33" fmla="*/ 567054 h 567569"/>
                <a:gd name="connsiteX34" fmla="*/ 347176 w 567707"/>
                <a:gd name="connsiteY34" fmla="*/ 557910 h 567569"/>
                <a:gd name="connsiteX35" fmla="*/ 322506 w 567707"/>
                <a:gd name="connsiteY35" fmla="*/ 497045 h 567569"/>
                <a:gd name="connsiteX36" fmla="*/ 244115 w 567707"/>
                <a:gd name="connsiteY36" fmla="*/ 497712 h 567569"/>
                <a:gd name="connsiteX37" fmla="*/ 219731 w 567707"/>
                <a:gd name="connsiteY37" fmla="*/ 557720 h 567569"/>
                <a:gd name="connsiteX38" fmla="*/ 200586 w 567707"/>
                <a:gd name="connsiteY38" fmla="*/ 566768 h 567569"/>
                <a:gd name="connsiteX39" fmla="*/ 143531 w 567707"/>
                <a:gd name="connsiteY39" fmla="*/ 543051 h 567569"/>
                <a:gd name="connsiteX40" fmla="*/ 136959 w 567707"/>
                <a:gd name="connsiteY40" fmla="*/ 520572 h 567569"/>
                <a:gd name="connsiteX41" fmla="*/ 164010 w 567707"/>
                <a:gd name="connsiteY41" fmla="*/ 466470 h 567569"/>
                <a:gd name="connsiteX42" fmla="*/ 104384 w 567707"/>
                <a:gd name="connsiteY42" fmla="*/ 408749 h 567569"/>
                <a:gd name="connsiteX43" fmla="*/ 46281 w 567707"/>
                <a:gd name="connsiteY43" fmla="*/ 432656 h 567569"/>
                <a:gd name="connsiteX44" fmla="*/ 24374 w 567707"/>
                <a:gd name="connsiteY44" fmla="*/ 425322 h 567569"/>
                <a:gd name="connsiteX45" fmla="*/ 1133 w 567707"/>
                <a:gd name="connsiteY45" fmla="*/ 369601 h 567569"/>
                <a:gd name="connsiteX46" fmla="*/ 9134 w 567707"/>
                <a:gd name="connsiteY46" fmla="*/ 349312 h 567569"/>
                <a:gd name="connsiteX47" fmla="*/ 69332 w 567707"/>
                <a:gd name="connsiteY47" fmla="*/ 323214 h 567569"/>
                <a:gd name="connsiteX48" fmla="*/ 69046 w 567707"/>
                <a:gd name="connsiteY48" fmla="*/ 244633 h 567569"/>
                <a:gd name="connsiteX49" fmla="*/ 134101 w 567707"/>
                <a:gd name="connsiteY49" fmla="*/ 282637 h 567569"/>
                <a:gd name="connsiteX50" fmla="*/ 284882 w 567707"/>
                <a:gd name="connsiteY50" fmla="*/ 432847 h 567569"/>
                <a:gd name="connsiteX51" fmla="*/ 432710 w 567707"/>
                <a:gd name="connsiteY51" fmla="*/ 284066 h 567569"/>
                <a:gd name="connsiteX52" fmla="*/ 285359 w 567707"/>
                <a:gd name="connsiteY52" fmla="*/ 133952 h 567569"/>
                <a:gd name="connsiteX53" fmla="*/ 134101 w 567707"/>
                <a:gd name="connsiteY53" fmla="*/ 282637 h 5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69">
                  <a:moveTo>
                    <a:pt x="69046" y="244633"/>
                  </a:moveTo>
                  <a:lnTo>
                    <a:pt x="10086" y="220154"/>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6"/>
                    <a:pt x="431948" y="37274"/>
                    <a:pt x="429758" y="44512"/>
                  </a:cubicBezTo>
                  <a:lnTo>
                    <a:pt x="405183" y="105187"/>
                  </a:lnTo>
                  <a:cubicBezTo>
                    <a:pt x="426805" y="122427"/>
                    <a:pt x="446617" y="140905"/>
                    <a:pt x="462619" y="161670"/>
                  </a:cubicBezTo>
                  <a:lnTo>
                    <a:pt x="522055" y="137476"/>
                  </a:lnTo>
                  <a:cubicBezTo>
                    <a:pt x="532628" y="134524"/>
                    <a:pt x="539009" y="138620"/>
                    <a:pt x="542915" y="146525"/>
                  </a:cubicBezTo>
                  <a:lnTo>
                    <a:pt x="566156" y="201580"/>
                  </a:lnTo>
                  <a:cubicBezTo>
                    <a:pt x="567680" y="209771"/>
                    <a:pt x="565965" y="216629"/>
                    <a:pt x="557869" y="221106"/>
                  </a:cubicBezTo>
                  <a:lnTo>
                    <a:pt x="497576" y="245585"/>
                  </a:lnTo>
                  <a:cubicBezTo>
                    <a:pt x="500433" y="269207"/>
                    <a:pt x="500147" y="298735"/>
                    <a:pt x="497480" y="324929"/>
                  </a:cubicBezTo>
                  <a:lnTo>
                    <a:pt x="557774" y="349312"/>
                  </a:lnTo>
                  <a:cubicBezTo>
                    <a:pt x="565965" y="354361"/>
                    <a:pt x="569394" y="360933"/>
                    <a:pt x="566918" y="369505"/>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9"/>
                  </a:cubicBezTo>
                  <a:lnTo>
                    <a:pt x="46281" y="432656"/>
                  </a:lnTo>
                  <a:cubicBezTo>
                    <a:pt x="37042" y="435990"/>
                    <a:pt x="29612" y="433704"/>
                    <a:pt x="24374" y="425322"/>
                  </a:cubicBezTo>
                  <a:lnTo>
                    <a:pt x="1133" y="369601"/>
                  </a:lnTo>
                  <a:cubicBezTo>
                    <a:pt x="-1344" y="362266"/>
                    <a:pt x="561" y="353504"/>
                    <a:pt x="9134" y="349312"/>
                  </a:cubicBezTo>
                  <a:lnTo>
                    <a:pt x="69332" y="323214"/>
                  </a:lnTo>
                  <a:cubicBezTo>
                    <a:pt x="66950" y="297020"/>
                    <a:pt x="66665" y="270826"/>
                    <a:pt x="69046" y="244633"/>
                  </a:cubicBezTo>
                  <a:close/>
                  <a:moveTo>
                    <a:pt x="134101" y="282637"/>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4"/>
                    <a:pt x="134101" y="282637"/>
                  </a:cubicBezTo>
                  <a:close/>
                </a:path>
              </a:pathLst>
            </a:custGeom>
            <a:solidFill>
              <a:srgbClr val="505050"/>
            </a:solidFill>
            <a:ln w="9525" cap="flat">
              <a:noFill/>
              <a:prstDash val="solid"/>
              <a:miter/>
            </a:ln>
          </p:spPr>
          <p:txBody>
            <a:bodyPr rtlCol="0" anchor="ctr"/>
            <a:lstStyle/>
            <a:p>
              <a:endParaRPr lang="en-AU"/>
            </a:p>
          </p:txBody>
        </p:sp>
        <p:sp>
          <p:nvSpPr>
            <p:cNvPr id="68" name="Freeform: Shape 67">
              <a:extLst>
                <a:ext uri="{FF2B5EF4-FFF2-40B4-BE49-F238E27FC236}">
                  <a16:creationId xmlns:a16="http://schemas.microsoft.com/office/drawing/2014/main" id="{01070563-0319-4EDB-B4EE-E46E218EF721}"/>
                </a:ext>
              </a:extLst>
            </p:cNvPr>
            <p:cNvSpPr/>
            <p:nvPr/>
          </p:nvSpPr>
          <p:spPr>
            <a:xfrm>
              <a:off x="6076950" y="3376612"/>
              <a:ext cx="1114425" cy="522922"/>
            </a:xfrm>
            <a:custGeom>
              <a:avLst/>
              <a:gdLst>
                <a:gd name="connsiteX0" fmla="*/ 1114425 w 1114425"/>
                <a:gd name="connsiteY0" fmla="*/ 0 h 522922"/>
                <a:gd name="connsiteX1" fmla="*/ 557213 w 1114425"/>
                <a:gd name="connsiteY1" fmla="*/ 333375 h 522922"/>
                <a:gd name="connsiteX2" fmla="*/ 0 w 1114425"/>
                <a:gd name="connsiteY2" fmla="*/ 522922 h 522922"/>
              </a:gdLst>
              <a:ahLst/>
              <a:cxnLst>
                <a:cxn ang="0">
                  <a:pos x="connsiteX0" y="connsiteY0"/>
                </a:cxn>
                <a:cxn ang="0">
                  <a:pos x="connsiteX1" y="connsiteY1"/>
                </a:cxn>
                <a:cxn ang="0">
                  <a:pos x="connsiteX2" y="connsiteY2"/>
                </a:cxn>
              </a:cxnLst>
              <a:rect l="l" t="t" r="r" b="b"/>
              <a:pathLst>
                <a:path w="1114425" h="522922">
                  <a:moveTo>
                    <a:pt x="1114425" y="0"/>
                  </a:moveTo>
                  <a:cubicBezTo>
                    <a:pt x="1114425" y="222247"/>
                    <a:pt x="928688" y="333375"/>
                    <a:pt x="557213" y="333375"/>
                  </a:cubicBezTo>
                  <a:cubicBezTo>
                    <a:pt x="185738" y="333375"/>
                    <a:pt x="0" y="396554"/>
                    <a:pt x="0" y="522922"/>
                  </a:cubicBezTo>
                </a:path>
              </a:pathLst>
            </a:custGeom>
            <a:noFill/>
            <a:ln w="28575" cap="flat">
              <a:solidFill>
                <a:srgbClr val="D79B00"/>
              </a:solidFill>
              <a:prstDash val="solid"/>
              <a:miter/>
            </a:ln>
          </p:spPr>
          <p:txBody>
            <a:bodyPr rtlCol="0" anchor="ctr"/>
            <a:lstStyle/>
            <a:p>
              <a:endParaRPr lang="en-AU"/>
            </a:p>
          </p:txBody>
        </p:sp>
        <p:sp>
          <p:nvSpPr>
            <p:cNvPr id="69" name="Freeform: Shape 68">
              <a:extLst>
                <a:ext uri="{FF2B5EF4-FFF2-40B4-BE49-F238E27FC236}">
                  <a16:creationId xmlns:a16="http://schemas.microsoft.com/office/drawing/2014/main" id="{F2A5DF06-2B14-4275-81DF-BCDBD6AB8959}"/>
                </a:ext>
              </a:extLst>
            </p:cNvPr>
            <p:cNvSpPr/>
            <p:nvPr/>
          </p:nvSpPr>
          <p:spPr>
            <a:xfrm>
              <a:off x="6034087" y="3878103"/>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70" name="Freeform: Shape 69">
              <a:extLst>
                <a:ext uri="{FF2B5EF4-FFF2-40B4-BE49-F238E27FC236}">
                  <a16:creationId xmlns:a16="http://schemas.microsoft.com/office/drawing/2014/main" id="{C7BAFAF6-B5D2-44BE-9136-9B2D68850B44}"/>
                </a:ext>
              </a:extLst>
            </p:cNvPr>
            <p:cNvSpPr/>
            <p:nvPr/>
          </p:nvSpPr>
          <p:spPr>
            <a:xfrm>
              <a:off x="6907730" y="3950176"/>
              <a:ext cx="567707" cy="567570"/>
            </a:xfrm>
            <a:custGeom>
              <a:avLst/>
              <a:gdLst>
                <a:gd name="connsiteX0" fmla="*/ 69046 w 567707"/>
                <a:gd name="connsiteY0" fmla="*/ 244633 h 567570"/>
                <a:gd name="connsiteX1" fmla="*/ 10086 w 567707"/>
                <a:gd name="connsiteY1" fmla="*/ 220153 h 567570"/>
                <a:gd name="connsiteX2" fmla="*/ 1228 w 567707"/>
                <a:gd name="connsiteY2" fmla="*/ 198722 h 567570"/>
                <a:gd name="connsiteX3" fmla="*/ 23707 w 567707"/>
                <a:gd name="connsiteY3" fmla="*/ 144906 h 567570"/>
                <a:gd name="connsiteX4" fmla="*/ 45138 w 567707"/>
                <a:gd name="connsiteY4" fmla="*/ 136238 h 567570"/>
                <a:gd name="connsiteX5" fmla="*/ 100288 w 567707"/>
                <a:gd name="connsiteY5" fmla="*/ 163956 h 567570"/>
                <a:gd name="connsiteX6" fmla="*/ 158581 w 567707"/>
                <a:gd name="connsiteY6" fmla="*/ 104425 h 567570"/>
                <a:gd name="connsiteX7" fmla="*/ 134387 w 567707"/>
                <a:gd name="connsiteY7" fmla="*/ 45274 h 567570"/>
                <a:gd name="connsiteX8" fmla="*/ 142103 w 567707"/>
                <a:gd name="connsiteY8" fmla="*/ 24700 h 567570"/>
                <a:gd name="connsiteX9" fmla="*/ 197443 w 567707"/>
                <a:gd name="connsiteY9" fmla="*/ 1269 h 567570"/>
                <a:gd name="connsiteX10" fmla="*/ 217731 w 567707"/>
                <a:gd name="connsiteY10" fmla="*/ 8699 h 567570"/>
                <a:gd name="connsiteX11" fmla="*/ 242496 w 567707"/>
                <a:gd name="connsiteY11" fmla="*/ 69373 h 567570"/>
                <a:gd name="connsiteX12" fmla="*/ 321077 w 567707"/>
                <a:gd name="connsiteY12" fmla="*/ 70706 h 567570"/>
                <a:gd name="connsiteX13" fmla="*/ 346033 w 567707"/>
                <a:gd name="connsiteY13" fmla="*/ 9080 h 567570"/>
                <a:gd name="connsiteX14" fmla="*/ 366797 w 567707"/>
                <a:gd name="connsiteY14" fmla="*/ 1269 h 567570"/>
                <a:gd name="connsiteX15" fmla="*/ 421947 w 567707"/>
                <a:gd name="connsiteY15" fmla="*/ 24700 h 567570"/>
                <a:gd name="connsiteX16" fmla="*/ 429758 w 567707"/>
                <a:gd name="connsiteY16" fmla="*/ 44513 h 567570"/>
                <a:gd name="connsiteX17" fmla="*/ 405183 w 567707"/>
                <a:gd name="connsiteY17" fmla="*/ 105187 h 567570"/>
                <a:gd name="connsiteX18" fmla="*/ 462619 w 567707"/>
                <a:gd name="connsiteY18" fmla="*/ 161670 h 567570"/>
                <a:gd name="connsiteX19" fmla="*/ 522055 w 567707"/>
                <a:gd name="connsiteY19" fmla="*/ 137476 h 567570"/>
                <a:gd name="connsiteX20" fmla="*/ 542915 w 567707"/>
                <a:gd name="connsiteY20" fmla="*/ 146525 h 567570"/>
                <a:gd name="connsiteX21" fmla="*/ 566156 w 567707"/>
                <a:gd name="connsiteY21" fmla="*/ 201580 h 567570"/>
                <a:gd name="connsiteX22" fmla="*/ 557869 w 567707"/>
                <a:gd name="connsiteY22" fmla="*/ 221106 h 567570"/>
                <a:gd name="connsiteX23" fmla="*/ 497576 w 567707"/>
                <a:gd name="connsiteY23" fmla="*/ 245585 h 567570"/>
                <a:gd name="connsiteX24" fmla="*/ 497480 w 567707"/>
                <a:gd name="connsiteY24" fmla="*/ 324928 h 567570"/>
                <a:gd name="connsiteX25" fmla="*/ 557774 w 567707"/>
                <a:gd name="connsiteY25" fmla="*/ 349313 h 567570"/>
                <a:gd name="connsiteX26" fmla="*/ 566918 w 567707"/>
                <a:gd name="connsiteY26" fmla="*/ 369506 h 567570"/>
                <a:gd name="connsiteX27" fmla="*/ 545105 w 567707"/>
                <a:gd name="connsiteY27" fmla="*/ 421131 h 567570"/>
                <a:gd name="connsiteX28" fmla="*/ 526055 w 567707"/>
                <a:gd name="connsiteY28" fmla="*/ 429037 h 567570"/>
                <a:gd name="connsiteX29" fmla="*/ 465191 w 567707"/>
                <a:gd name="connsiteY29" fmla="*/ 404462 h 567570"/>
                <a:gd name="connsiteX30" fmla="*/ 406612 w 567707"/>
                <a:gd name="connsiteY30" fmla="*/ 462660 h 567570"/>
                <a:gd name="connsiteX31" fmla="*/ 430710 w 567707"/>
                <a:gd name="connsiteY31" fmla="*/ 522096 h 567570"/>
                <a:gd name="connsiteX32" fmla="*/ 424043 w 567707"/>
                <a:gd name="connsiteY32" fmla="*/ 542575 h 567570"/>
                <a:gd name="connsiteX33" fmla="*/ 365464 w 567707"/>
                <a:gd name="connsiteY33" fmla="*/ 567054 h 567570"/>
                <a:gd name="connsiteX34" fmla="*/ 347176 w 567707"/>
                <a:gd name="connsiteY34" fmla="*/ 557910 h 567570"/>
                <a:gd name="connsiteX35" fmla="*/ 322506 w 567707"/>
                <a:gd name="connsiteY35" fmla="*/ 497045 h 567570"/>
                <a:gd name="connsiteX36" fmla="*/ 244115 w 567707"/>
                <a:gd name="connsiteY36" fmla="*/ 497712 h 567570"/>
                <a:gd name="connsiteX37" fmla="*/ 219731 w 567707"/>
                <a:gd name="connsiteY37" fmla="*/ 557719 h 567570"/>
                <a:gd name="connsiteX38" fmla="*/ 200586 w 567707"/>
                <a:gd name="connsiteY38" fmla="*/ 566768 h 567570"/>
                <a:gd name="connsiteX39" fmla="*/ 143531 w 567707"/>
                <a:gd name="connsiteY39" fmla="*/ 543051 h 567570"/>
                <a:gd name="connsiteX40" fmla="*/ 136959 w 567707"/>
                <a:gd name="connsiteY40" fmla="*/ 520572 h 567570"/>
                <a:gd name="connsiteX41" fmla="*/ 164010 w 567707"/>
                <a:gd name="connsiteY41" fmla="*/ 466470 h 567570"/>
                <a:gd name="connsiteX42" fmla="*/ 104384 w 567707"/>
                <a:gd name="connsiteY42" fmla="*/ 408749 h 567570"/>
                <a:gd name="connsiteX43" fmla="*/ 46281 w 567707"/>
                <a:gd name="connsiteY43" fmla="*/ 432656 h 567570"/>
                <a:gd name="connsiteX44" fmla="*/ 24374 w 567707"/>
                <a:gd name="connsiteY44" fmla="*/ 425322 h 567570"/>
                <a:gd name="connsiteX45" fmla="*/ 1133 w 567707"/>
                <a:gd name="connsiteY45" fmla="*/ 369601 h 567570"/>
                <a:gd name="connsiteX46" fmla="*/ 9134 w 567707"/>
                <a:gd name="connsiteY46" fmla="*/ 349313 h 567570"/>
                <a:gd name="connsiteX47" fmla="*/ 69332 w 567707"/>
                <a:gd name="connsiteY47" fmla="*/ 323214 h 567570"/>
                <a:gd name="connsiteX48" fmla="*/ 69046 w 567707"/>
                <a:gd name="connsiteY48" fmla="*/ 244633 h 567570"/>
                <a:gd name="connsiteX49" fmla="*/ 134101 w 567707"/>
                <a:gd name="connsiteY49" fmla="*/ 282638 h 567570"/>
                <a:gd name="connsiteX50" fmla="*/ 284882 w 567707"/>
                <a:gd name="connsiteY50" fmla="*/ 432847 h 567570"/>
                <a:gd name="connsiteX51" fmla="*/ 432710 w 567707"/>
                <a:gd name="connsiteY51" fmla="*/ 284066 h 567570"/>
                <a:gd name="connsiteX52" fmla="*/ 285359 w 567707"/>
                <a:gd name="connsiteY52" fmla="*/ 133952 h 567570"/>
                <a:gd name="connsiteX53" fmla="*/ 134101 w 567707"/>
                <a:gd name="connsiteY53" fmla="*/ 282638 h 56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70">
                  <a:moveTo>
                    <a:pt x="69046" y="244633"/>
                  </a:moveTo>
                  <a:lnTo>
                    <a:pt x="10086" y="220153"/>
                  </a:lnTo>
                  <a:cubicBezTo>
                    <a:pt x="1514" y="215391"/>
                    <a:pt x="-2106" y="208533"/>
                    <a:pt x="1228" y="198722"/>
                  </a:cubicBezTo>
                  <a:lnTo>
                    <a:pt x="23707" y="144906"/>
                  </a:lnTo>
                  <a:cubicBezTo>
                    <a:pt x="28660" y="136810"/>
                    <a:pt x="35137" y="132142"/>
                    <a:pt x="45138" y="136238"/>
                  </a:cubicBezTo>
                  <a:lnTo>
                    <a:pt x="100288" y="163956"/>
                  </a:lnTo>
                  <a:cubicBezTo>
                    <a:pt x="117909" y="143191"/>
                    <a:pt x="137150" y="122427"/>
                    <a:pt x="158581" y="104425"/>
                  </a:cubicBezTo>
                  <a:lnTo>
                    <a:pt x="134387" y="45274"/>
                  </a:lnTo>
                  <a:cubicBezTo>
                    <a:pt x="132673" y="38226"/>
                    <a:pt x="131911" y="31273"/>
                    <a:pt x="142103" y="24700"/>
                  </a:cubicBezTo>
                  <a:lnTo>
                    <a:pt x="197443" y="1269"/>
                  </a:lnTo>
                  <a:cubicBezTo>
                    <a:pt x="208111" y="-2065"/>
                    <a:pt x="214112" y="2507"/>
                    <a:pt x="217731" y="8699"/>
                  </a:cubicBezTo>
                  <a:lnTo>
                    <a:pt x="242496" y="69373"/>
                  </a:lnTo>
                  <a:cubicBezTo>
                    <a:pt x="267356" y="64420"/>
                    <a:pt x="292026" y="62134"/>
                    <a:pt x="321077" y="70706"/>
                  </a:cubicBezTo>
                  <a:lnTo>
                    <a:pt x="346033" y="9080"/>
                  </a:lnTo>
                  <a:cubicBezTo>
                    <a:pt x="351367" y="602"/>
                    <a:pt x="358415" y="-1779"/>
                    <a:pt x="366797" y="1269"/>
                  </a:cubicBezTo>
                  <a:lnTo>
                    <a:pt x="421947" y="24700"/>
                  </a:lnTo>
                  <a:cubicBezTo>
                    <a:pt x="431091" y="30416"/>
                    <a:pt x="431948" y="37274"/>
                    <a:pt x="429758" y="44513"/>
                  </a:cubicBezTo>
                  <a:lnTo>
                    <a:pt x="405183" y="105187"/>
                  </a:lnTo>
                  <a:cubicBezTo>
                    <a:pt x="426805" y="122427"/>
                    <a:pt x="446617" y="140906"/>
                    <a:pt x="462619" y="161670"/>
                  </a:cubicBezTo>
                  <a:lnTo>
                    <a:pt x="522055" y="137476"/>
                  </a:lnTo>
                  <a:cubicBezTo>
                    <a:pt x="532628" y="134524"/>
                    <a:pt x="539009" y="138619"/>
                    <a:pt x="542915" y="146525"/>
                  </a:cubicBezTo>
                  <a:lnTo>
                    <a:pt x="566156" y="201580"/>
                  </a:lnTo>
                  <a:cubicBezTo>
                    <a:pt x="567680" y="209771"/>
                    <a:pt x="565965" y="216629"/>
                    <a:pt x="557869" y="221106"/>
                  </a:cubicBezTo>
                  <a:lnTo>
                    <a:pt x="497576" y="245585"/>
                  </a:lnTo>
                  <a:cubicBezTo>
                    <a:pt x="500433" y="269207"/>
                    <a:pt x="500147" y="298735"/>
                    <a:pt x="497480" y="324928"/>
                  </a:cubicBezTo>
                  <a:lnTo>
                    <a:pt x="557774" y="349313"/>
                  </a:lnTo>
                  <a:cubicBezTo>
                    <a:pt x="565965" y="354361"/>
                    <a:pt x="569394" y="360933"/>
                    <a:pt x="566918" y="369506"/>
                  </a:cubicBezTo>
                  <a:lnTo>
                    <a:pt x="545105" y="421131"/>
                  </a:lnTo>
                  <a:cubicBezTo>
                    <a:pt x="540819" y="427799"/>
                    <a:pt x="534818" y="431323"/>
                    <a:pt x="526055" y="429037"/>
                  </a:cubicBezTo>
                  <a:lnTo>
                    <a:pt x="465191" y="404462"/>
                  </a:lnTo>
                  <a:cubicBezTo>
                    <a:pt x="449093" y="426370"/>
                    <a:pt x="429186" y="445801"/>
                    <a:pt x="406612" y="462660"/>
                  </a:cubicBezTo>
                  <a:lnTo>
                    <a:pt x="430710" y="522096"/>
                  </a:lnTo>
                  <a:cubicBezTo>
                    <a:pt x="434520" y="531621"/>
                    <a:pt x="429662"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19"/>
                  </a:lnTo>
                  <a:cubicBezTo>
                    <a:pt x="215826" y="563911"/>
                    <a:pt x="211349" y="569435"/>
                    <a:pt x="200586" y="566768"/>
                  </a:cubicBezTo>
                  <a:lnTo>
                    <a:pt x="143531" y="543051"/>
                  </a:lnTo>
                  <a:cubicBezTo>
                    <a:pt x="135530" y="537336"/>
                    <a:pt x="131816" y="530288"/>
                    <a:pt x="136959" y="520572"/>
                  </a:cubicBezTo>
                  <a:lnTo>
                    <a:pt x="164010" y="466470"/>
                  </a:lnTo>
                  <a:cubicBezTo>
                    <a:pt x="140007" y="448468"/>
                    <a:pt x="120100" y="429132"/>
                    <a:pt x="104384" y="408749"/>
                  </a:cubicBezTo>
                  <a:lnTo>
                    <a:pt x="46281" y="432656"/>
                  </a:lnTo>
                  <a:cubicBezTo>
                    <a:pt x="37042" y="435990"/>
                    <a:pt x="29612" y="433704"/>
                    <a:pt x="24374" y="425322"/>
                  </a:cubicBezTo>
                  <a:lnTo>
                    <a:pt x="1133" y="369601"/>
                  </a:lnTo>
                  <a:cubicBezTo>
                    <a:pt x="-1344" y="362266"/>
                    <a:pt x="561" y="353503"/>
                    <a:pt x="9134" y="349313"/>
                  </a:cubicBezTo>
                  <a:lnTo>
                    <a:pt x="69332" y="323214"/>
                  </a:lnTo>
                  <a:cubicBezTo>
                    <a:pt x="66950" y="297020"/>
                    <a:pt x="66665" y="270826"/>
                    <a:pt x="69046" y="244633"/>
                  </a:cubicBezTo>
                  <a:close/>
                  <a:moveTo>
                    <a:pt x="134101" y="282638"/>
                  </a:moveTo>
                  <a:cubicBezTo>
                    <a:pt x="134101" y="375316"/>
                    <a:pt x="210397" y="432847"/>
                    <a:pt x="284882" y="432847"/>
                  </a:cubicBezTo>
                  <a:cubicBezTo>
                    <a:pt x="365845" y="432847"/>
                    <a:pt x="432710" y="364076"/>
                    <a:pt x="432710" y="284066"/>
                  </a:cubicBezTo>
                  <a:cubicBezTo>
                    <a:pt x="432710" y="198246"/>
                    <a:pt x="360701" y="133952"/>
                    <a:pt x="285359" y="133952"/>
                  </a:cubicBezTo>
                  <a:cubicBezTo>
                    <a:pt x="211445" y="133952"/>
                    <a:pt x="134101" y="189674"/>
                    <a:pt x="134101" y="282638"/>
                  </a:cubicBezTo>
                  <a:close/>
                </a:path>
              </a:pathLst>
            </a:custGeom>
            <a:solidFill>
              <a:srgbClr val="505050"/>
            </a:solidFill>
            <a:ln w="9525" cap="flat">
              <a:noFill/>
              <a:prstDash val="solid"/>
              <a:miter/>
            </a:ln>
          </p:spPr>
          <p:txBody>
            <a:bodyPr rtlCol="0" anchor="ctr"/>
            <a:lstStyle/>
            <a:p>
              <a:endParaRPr lang="en-AU"/>
            </a:p>
          </p:txBody>
        </p:sp>
        <p:sp>
          <p:nvSpPr>
            <p:cNvPr id="71" name="Freeform: Shape 70">
              <a:extLst>
                <a:ext uri="{FF2B5EF4-FFF2-40B4-BE49-F238E27FC236}">
                  <a16:creationId xmlns:a16="http://schemas.microsoft.com/office/drawing/2014/main" id="{381F771C-4859-4020-820F-A451F3C9C286}"/>
                </a:ext>
              </a:extLst>
            </p:cNvPr>
            <p:cNvSpPr/>
            <p:nvPr/>
          </p:nvSpPr>
          <p:spPr>
            <a:xfrm>
              <a:off x="6076950" y="4519612"/>
              <a:ext cx="1114425" cy="522922"/>
            </a:xfrm>
            <a:custGeom>
              <a:avLst/>
              <a:gdLst>
                <a:gd name="connsiteX0" fmla="*/ 1114425 w 1114425"/>
                <a:gd name="connsiteY0" fmla="*/ 0 h 522922"/>
                <a:gd name="connsiteX1" fmla="*/ 557213 w 1114425"/>
                <a:gd name="connsiteY1" fmla="*/ 333375 h 522922"/>
                <a:gd name="connsiteX2" fmla="*/ 0 w 1114425"/>
                <a:gd name="connsiteY2" fmla="*/ 522922 h 522922"/>
              </a:gdLst>
              <a:ahLst/>
              <a:cxnLst>
                <a:cxn ang="0">
                  <a:pos x="connsiteX0" y="connsiteY0"/>
                </a:cxn>
                <a:cxn ang="0">
                  <a:pos x="connsiteX1" y="connsiteY1"/>
                </a:cxn>
                <a:cxn ang="0">
                  <a:pos x="connsiteX2" y="connsiteY2"/>
                </a:cxn>
              </a:cxnLst>
              <a:rect l="l" t="t" r="r" b="b"/>
              <a:pathLst>
                <a:path w="1114425" h="522922">
                  <a:moveTo>
                    <a:pt x="1114425" y="0"/>
                  </a:moveTo>
                  <a:cubicBezTo>
                    <a:pt x="1114425" y="222247"/>
                    <a:pt x="928688" y="333375"/>
                    <a:pt x="557213" y="333375"/>
                  </a:cubicBezTo>
                  <a:cubicBezTo>
                    <a:pt x="185738" y="333375"/>
                    <a:pt x="0" y="396554"/>
                    <a:pt x="0" y="522922"/>
                  </a:cubicBezTo>
                </a:path>
              </a:pathLst>
            </a:custGeom>
            <a:noFill/>
            <a:ln w="28575" cap="flat">
              <a:solidFill>
                <a:srgbClr val="D79B00"/>
              </a:solidFill>
              <a:prstDash val="solid"/>
              <a:miter/>
            </a:ln>
          </p:spPr>
          <p:txBody>
            <a:bodyPr rtlCol="0" anchor="ctr"/>
            <a:lstStyle/>
            <a:p>
              <a:endParaRPr lang="en-AU"/>
            </a:p>
          </p:txBody>
        </p:sp>
        <p:sp>
          <p:nvSpPr>
            <p:cNvPr id="72" name="Freeform: Shape 71">
              <a:extLst>
                <a:ext uri="{FF2B5EF4-FFF2-40B4-BE49-F238E27FC236}">
                  <a16:creationId xmlns:a16="http://schemas.microsoft.com/office/drawing/2014/main" id="{9A108AF6-2652-480A-BE63-8FF9E8E6AC9E}"/>
                </a:ext>
              </a:extLst>
            </p:cNvPr>
            <p:cNvSpPr/>
            <p:nvPr/>
          </p:nvSpPr>
          <p:spPr>
            <a:xfrm>
              <a:off x="6034087" y="5021103"/>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73" name="TextBox 72">
              <a:extLst>
                <a:ext uri="{FF2B5EF4-FFF2-40B4-BE49-F238E27FC236}">
                  <a16:creationId xmlns:a16="http://schemas.microsoft.com/office/drawing/2014/main" id="{7F095249-1A16-4408-B97B-14C8FBA449E4}"/>
                </a:ext>
              </a:extLst>
            </p:cNvPr>
            <p:cNvSpPr txBox="1"/>
            <p:nvPr/>
          </p:nvSpPr>
          <p:spPr>
            <a:xfrm>
              <a:off x="5471160" y="2316479"/>
              <a:ext cx="1200970" cy="230832"/>
            </a:xfrm>
            <a:prstGeom prst="rect">
              <a:avLst/>
            </a:prstGeom>
            <a:noFill/>
          </p:spPr>
          <p:txBody>
            <a:bodyPr wrap="none" rtlCol="0">
              <a:spAutoFit/>
            </a:bodyPr>
            <a:lstStyle/>
            <a:p>
              <a:pPr algn="l"/>
              <a:r>
                <a:rPr lang="en-AU" sz="900" spc="0" baseline="0" dirty="0">
                  <a:solidFill>
                    <a:srgbClr val="000000"/>
                  </a:solidFill>
                  <a:latin typeface="Comic Neue" panose="02000000000000000000" pitchFamily="50" charset="0"/>
                  <a:cs typeface="Helvetica"/>
                  <a:sym typeface="Helvetica"/>
                  <a:rtl val="0"/>
                </a:rPr>
                <a:t>3. Update the Model.</a:t>
              </a:r>
            </a:p>
          </p:txBody>
        </p:sp>
        <p:sp>
          <p:nvSpPr>
            <p:cNvPr id="74" name="TextBox 73">
              <a:extLst>
                <a:ext uri="{FF2B5EF4-FFF2-40B4-BE49-F238E27FC236}">
                  <a16:creationId xmlns:a16="http://schemas.microsoft.com/office/drawing/2014/main" id="{6BF5B483-CE8D-46D0-BF0C-965E8CF177DC}"/>
                </a:ext>
              </a:extLst>
            </p:cNvPr>
            <p:cNvSpPr txBox="1"/>
            <p:nvPr/>
          </p:nvSpPr>
          <p:spPr>
            <a:xfrm>
              <a:off x="5505608" y="1117519"/>
              <a:ext cx="1632608" cy="624933"/>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1. Determine average </a:t>
              </a:r>
              <a:r>
                <a:rPr lang="en-AU" sz="900" dirty="0">
                  <a:solidFill>
                    <a:srgbClr val="000000"/>
                  </a:solidFill>
                  <a:latin typeface="Comic Neue" panose="02000000000000000000" pitchFamily="50" charset="0"/>
                  <a:cs typeface="Helvetica"/>
                  <a:sym typeface="Helvetica"/>
                  <a:rtl val="0"/>
                </a:rPr>
                <a:t>gradient from batch of images.</a:t>
              </a:r>
              <a:endParaRPr lang="en-AU" sz="900" spc="0" baseline="0" dirty="0">
                <a:solidFill>
                  <a:srgbClr val="000000"/>
                </a:solidFill>
                <a:latin typeface="Comic Neue" panose="02000000000000000000" pitchFamily="50" charset="0"/>
                <a:cs typeface="Helvetica"/>
                <a:sym typeface="Helvetica"/>
                <a:rtl val="0"/>
              </a:endParaRPr>
            </a:p>
          </p:txBody>
        </p:sp>
        <p:sp>
          <p:nvSpPr>
            <p:cNvPr id="75" name="TextBox 74">
              <a:extLst>
                <a:ext uri="{FF2B5EF4-FFF2-40B4-BE49-F238E27FC236}">
                  <a16:creationId xmlns:a16="http://schemas.microsoft.com/office/drawing/2014/main" id="{691C2D61-E64A-44D9-954E-A610DDDD17EF}"/>
                </a:ext>
              </a:extLst>
            </p:cNvPr>
            <p:cNvSpPr txBox="1"/>
            <p:nvPr/>
          </p:nvSpPr>
          <p:spPr>
            <a:xfrm>
              <a:off x="7533322" y="1630679"/>
              <a:ext cx="1111568" cy="507831"/>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2. Calculate new m</a:t>
              </a:r>
              <a:r>
                <a:rPr lang="en-AU" sz="900" dirty="0">
                  <a:solidFill>
                    <a:srgbClr val="000000"/>
                  </a:solidFill>
                  <a:latin typeface="Comic Neue" panose="02000000000000000000" pitchFamily="50" charset="0"/>
                  <a:cs typeface="Helvetica"/>
                  <a:sym typeface="Helvetica"/>
                  <a:rtl val="0"/>
                </a:rPr>
                <a:t>odel parameters that minimise loss.</a:t>
              </a:r>
              <a:endParaRPr lang="en-AU" sz="900" spc="0" baseline="0" dirty="0">
                <a:solidFill>
                  <a:srgbClr val="000000"/>
                </a:solidFill>
                <a:latin typeface="Comic Neue" panose="02000000000000000000" pitchFamily="50" charset="0"/>
                <a:cs typeface="Helvetica"/>
                <a:sym typeface="Helvetica"/>
                <a:rtl val="0"/>
              </a:endParaRPr>
            </a:p>
          </p:txBody>
        </p:sp>
      </p:grpSp>
      <p:sp>
        <p:nvSpPr>
          <p:cNvPr id="3" name="TextBox 2">
            <a:extLst>
              <a:ext uri="{FF2B5EF4-FFF2-40B4-BE49-F238E27FC236}">
                <a16:creationId xmlns:a16="http://schemas.microsoft.com/office/drawing/2014/main" id="{8BADF205-DF25-42DE-A1C4-9E3099E38388}"/>
              </a:ext>
            </a:extLst>
          </p:cNvPr>
          <p:cNvSpPr txBox="1"/>
          <p:nvPr/>
        </p:nvSpPr>
        <p:spPr>
          <a:xfrm>
            <a:off x="838994" y="1309271"/>
            <a:ext cx="10514012" cy="1292662"/>
          </a:xfrm>
          <a:prstGeom prst="rect">
            <a:avLst/>
          </a:prstGeom>
          <a:noFill/>
        </p:spPr>
        <p:txBody>
          <a:bodyPr wrap="square" rtlCol="0">
            <a:spAutoFit/>
          </a:bodyPr>
          <a:lstStyle/>
          <a:p>
            <a:r>
              <a:rPr lang="en-AU" sz="2000" dirty="0"/>
              <a:t>To motivate the discussion we will consider the Stochastic Gradient Descent process applied to image classification. First we will consider the simple single process approach and move on to a parallel one.</a:t>
            </a:r>
          </a:p>
          <a:p>
            <a:endParaRPr lang="en-AU" dirty="0"/>
          </a:p>
        </p:txBody>
      </p:sp>
      <p:sp>
        <p:nvSpPr>
          <p:cNvPr id="5" name="Date Placeholder 4">
            <a:extLst>
              <a:ext uri="{FF2B5EF4-FFF2-40B4-BE49-F238E27FC236}">
                <a16:creationId xmlns:a16="http://schemas.microsoft.com/office/drawing/2014/main" id="{6F4E7F45-D60F-430C-9D76-BBCCF46FCBD8}"/>
              </a:ext>
            </a:extLst>
          </p:cNvPr>
          <p:cNvSpPr>
            <a:spLocks noGrp="1"/>
          </p:cNvSpPr>
          <p:nvPr>
            <p:ph type="dt" sz="half" idx="10"/>
          </p:nvPr>
        </p:nvSpPr>
        <p:spPr/>
        <p:txBody>
          <a:bodyPr/>
          <a:lstStyle/>
          <a:p>
            <a:r>
              <a:rPr lang="en-US"/>
              <a:t>Aug 2021 | Deep Learning on HPC Workshop</a:t>
            </a:r>
            <a:endParaRPr lang="en-AU" dirty="0"/>
          </a:p>
        </p:txBody>
      </p:sp>
      <p:sp>
        <p:nvSpPr>
          <p:cNvPr id="6" name="Slide Number Placeholder 5">
            <a:extLst>
              <a:ext uri="{FF2B5EF4-FFF2-40B4-BE49-F238E27FC236}">
                <a16:creationId xmlns:a16="http://schemas.microsoft.com/office/drawing/2014/main" id="{1CC7EB1E-C8B6-4362-A725-7FCDE2A0DB16}"/>
              </a:ext>
            </a:extLst>
          </p:cNvPr>
          <p:cNvSpPr>
            <a:spLocks noGrp="1"/>
          </p:cNvSpPr>
          <p:nvPr>
            <p:ph type="sldNum" sz="quarter" idx="12"/>
          </p:nvPr>
        </p:nvSpPr>
        <p:spPr/>
        <p:txBody>
          <a:bodyPr/>
          <a:lstStyle/>
          <a:p>
            <a:fld id="{915116A8-D034-43C4-BA9A-D4A1A2020C6E}" type="slidenum">
              <a:rPr lang="en-AU" smtClean="0"/>
              <a:t>8</a:t>
            </a:fld>
            <a:endParaRPr lang="en-AU"/>
          </a:p>
        </p:txBody>
      </p:sp>
    </p:spTree>
    <p:extLst>
      <p:ext uri="{BB962C8B-B14F-4D97-AF65-F5344CB8AC3E}">
        <p14:creationId xmlns:p14="http://schemas.microsoft.com/office/powerpoint/2010/main" val="127024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94D6AD-D3C6-478B-83FB-81F93A97075E}"/>
              </a:ext>
            </a:extLst>
          </p:cNvPr>
          <p:cNvSpPr>
            <a:spLocks noGrp="1"/>
          </p:cNvSpPr>
          <p:nvPr>
            <p:ph type="title"/>
          </p:nvPr>
        </p:nvSpPr>
        <p:spPr>
          <a:xfrm>
            <a:off x="803276" y="625413"/>
            <a:ext cx="10477500" cy="673417"/>
          </a:xfrm>
        </p:spPr>
        <p:txBody>
          <a:bodyPr>
            <a:normAutofit fontScale="90000"/>
          </a:bodyPr>
          <a:lstStyle/>
          <a:p>
            <a:r>
              <a:rPr lang="en-AU" dirty="0"/>
              <a:t>Parallel SGD Logical Overview</a:t>
            </a:r>
          </a:p>
        </p:txBody>
      </p:sp>
      <p:sp>
        <p:nvSpPr>
          <p:cNvPr id="2" name="Content Placeholder 1">
            <a:extLst>
              <a:ext uri="{FF2B5EF4-FFF2-40B4-BE49-F238E27FC236}">
                <a16:creationId xmlns:a16="http://schemas.microsoft.com/office/drawing/2014/main" id="{7EB7D89A-5CAD-44EE-9A95-72877FD1F1D8}"/>
              </a:ext>
            </a:extLst>
          </p:cNvPr>
          <p:cNvSpPr>
            <a:spLocks noGrp="1"/>
          </p:cNvSpPr>
          <p:nvPr>
            <p:ph sz="half" idx="4294967295"/>
          </p:nvPr>
        </p:nvSpPr>
        <p:spPr>
          <a:xfrm>
            <a:off x="803276" y="1313460"/>
            <a:ext cx="10477500" cy="1184166"/>
          </a:xfrm>
        </p:spPr>
        <p:txBody>
          <a:bodyPr>
            <a:normAutofit lnSpcReduction="10000"/>
          </a:bodyPr>
          <a:lstStyle/>
          <a:p>
            <a:pPr marL="0" indent="0">
              <a:buNone/>
            </a:pPr>
            <a:r>
              <a:rPr lang="en-AU" sz="1800" dirty="0"/>
              <a:t>Parallel SGD is implemented by subdividing the work and allocating it to multiple processes that run concurrently. The following diagram depicts two processes computing the average gradient for a subset of a given batch that are later combined to determine the average gradient for the entire batch. Given the processes work in parallel, the batches are processed more quickly.</a:t>
            </a:r>
          </a:p>
        </p:txBody>
      </p:sp>
      <p:grpSp>
        <p:nvGrpSpPr>
          <p:cNvPr id="6" name="Graphic 4">
            <a:extLst>
              <a:ext uri="{FF2B5EF4-FFF2-40B4-BE49-F238E27FC236}">
                <a16:creationId xmlns:a16="http://schemas.microsoft.com/office/drawing/2014/main" id="{9F9600D2-3059-438E-8E5E-7E15D54E5E21}"/>
              </a:ext>
            </a:extLst>
          </p:cNvPr>
          <p:cNvGrpSpPr/>
          <p:nvPr/>
        </p:nvGrpSpPr>
        <p:grpSpPr>
          <a:xfrm>
            <a:off x="4245481" y="2809809"/>
            <a:ext cx="7298665" cy="3111341"/>
            <a:chOff x="2452687" y="1809750"/>
            <a:chExt cx="7298665" cy="3111341"/>
          </a:xfrm>
        </p:grpSpPr>
        <p:sp>
          <p:nvSpPr>
            <p:cNvPr id="7" name="Freeform: Shape 6">
              <a:extLst>
                <a:ext uri="{FF2B5EF4-FFF2-40B4-BE49-F238E27FC236}">
                  <a16:creationId xmlns:a16="http://schemas.microsoft.com/office/drawing/2014/main" id="{6098F00F-EE6D-4707-98A9-6F9BC8C63BA7}"/>
                </a:ext>
              </a:extLst>
            </p:cNvPr>
            <p:cNvSpPr/>
            <p:nvPr/>
          </p:nvSpPr>
          <p:spPr>
            <a:xfrm>
              <a:off x="4452937" y="1809750"/>
              <a:ext cx="2762250" cy="1143000"/>
            </a:xfrm>
            <a:custGeom>
              <a:avLst/>
              <a:gdLst>
                <a:gd name="connsiteX0" fmla="*/ 2590800 w 2762250"/>
                <a:gd name="connsiteY0" fmla="*/ 0 h 1143000"/>
                <a:gd name="connsiteX1" fmla="*/ 2762250 w 2762250"/>
                <a:gd name="connsiteY1" fmla="*/ 171450 h 1143000"/>
                <a:gd name="connsiteX2" fmla="*/ 2762250 w 2762250"/>
                <a:gd name="connsiteY2" fmla="*/ 971550 h 1143000"/>
                <a:gd name="connsiteX3" fmla="*/ 2590800 w 2762250"/>
                <a:gd name="connsiteY3" fmla="*/ 1143000 h 1143000"/>
                <a:gd name="connsiteX4" fmla="*/ 171450 w 2762250"/>
                <a:gd name="connsiteY4" fmla="*/ 1143000 h 1143000"/>
                <a:gd name="connsiteX5" fmla="*/ 0 w 2762250"/>
                <a:gd name="connsiteY5" fmla="*/ 971550 h 1143000"/>
                <a:gd name="connsiteX6" fmla="*/ 0 w 2762250"/>
                <a:gd name="connsiteY6" fmla="*/ 171450 h 1143000"/>
                <a:gd name="connsiteX7" fmla="*/ 171450 w 2762250"/>
                <a:gd name="connsiteY7" fmla="*/ 0 h 114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2250" h="1143000">
                  <a:moveTo>
                    <a:pt x="2590800" y="0"/>
                  </a:moveTo>
                  <a:cubicBezTo>
                    <a:pt x="2685489" y="0"/>
                    <a:pt x="2762250" y="76761"/>
                    <a:pt x="2762250" y="171450"/>
                  </a:cubicBezTo>
                  <a:lnTo>
                    <a:pt x="2762250" y="971550"/>
                  </a:lnTo>
                  <a:cubicBezTo>
                    <a:pt x="2762250" y="1066239"/>
                    <a:pt x="2685489" y="1143000"/>
                    <a:pt x="2590800" y="1143000"/>
                  </a:cubicBezTo>
                  <a:lnTo>
                    <a:pt x="171450" y="1143000"/>
                  </a:lnTo>
                  <a:cubicBezTo>
                    <a:pt x="76761" y="1143000"/>
                    <a:pt x="0" y="1066239"/>
                    <a:pt x="0" y="971550"/>
                  </a:cubicBezTo>
                  <a:lnTo>
                    <a:pt x="0" y="171450"/>
                  </a:lnTo>
                  <a:cubicBezTo>
                    <a:pt x="0" y="76761"/>
                    <a:pt x="76761" y="0"/>
                    <a:pt x="171450" y="0"/>
                  </a:cubicBezTo>
                  <a:close/>
                </a:path>
              </a:pathLst>
            </a:custGeom>
            <a:noFill/>
            <a:ln w="19050" cap="flat">
              <a:solidFill>
                <a:srgbClr val="000000"/>
              </a:solidFill>
              <a:prstDash val="solid"/>
              <a:miter/>
            </a:ln>
          </p:spPr>
          <p:txBody>
            <a:bodyPr rtlCol="0" anchor="ctr"/>
            <a:lstStyle/>
            <a:p>
              <a:endParaRPr lang="en-AU" dirty="0"/>
            </a:p>
          </p:txBody>
        </p:sp>
        <p:sp>
          <p:nvSpPr>
            <p:cNvPr id="8" name="TextBox 7">
              <a:extLst>
                <a:ext uri="{FF2B5EF4-FFF2-40B4-BE49-F238E27FC236}">
                  <a16:creationId xmlns:a16="http://schemas.microsoft.com/office/drawing/2014/main" id="{18352BE9-79B0-4D3D-8804-9F6008066215}"/>
                </a:ext>
              </a:extLst>
            </p:cNvPr>
            <p:cNvSpPr txBox="1"/>
            <p:nvPr/>
          </p:nvSpPr>
          <p:spPr>
            <a:xfrm>
              <a:off x="4480559" y="1835467"/>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1</a:t>
              </a:r>
            </a:p>
          </p:txBody>
        </p:sp>
        <p:sp>
          <p:nvSpPr>
            <p:cNvPr id="9" name="Freeform: Shape 8">
              <a:extLst>
                <a:ext uri="{FF2B5EF4-FFF2-40B4-BE49-F238E27FC236}">
                  <a16:creationId xmlns:a16="http://schemas.microsoft.com/office/drawing/2014/main" id="{FEDB4785-0437-47F6-821A-5C63A0FF11DF}"/>
                </a:ext>
              </a:extLst>
            </p:cNvPr>
            <p:cNvSpPr/>
            <p:nvPr/>
          </p:nvSpPr>
          <p:spPr>
            <a:xfrm>
              <a:off x="5529262" y="2476500"/>
              <a:ext cx="541972" cy="9525"/>
            </a:xfrm>
            <a:custGeom>
              <a:avLst/>
              <a:gdLst>
                <a:gd name="connsiteX0" fmla="*/ 0 w 541972"/>
                <a:gd name="connsiteY0" fmla="*/ 0 h 9525"/>
                <a:gd name="connsiteX1" fmla="*/ 76200 w 541972"/>
                <a:gd name="connsiteY1" fmla="*/ 0 h 9525"/>
                <a:gd name="connsiteX2" fmla="*/ 541972 w 541972"/>
                <a:gd name="connsiteY2" fmla="*/ 0 h 9525"/>
              </a:gdLst>
              <a:ahLst/>
              <a:cxnLst>
                <a:cxn ang="0">
                  <a:pos x="connsiteX0" y="connsiteY0"/>
                </a:cxn>
                <a:cxn ang="0">
                  <a:pos x="connsiteX1" y="connsiteY1"/>
                </a:cxn>
                <a:cxn ang="0">
                  <a:pos x="connsiteX2" y="connsiteY2"/>
                </a:cxn>
              </a:cxnLst>
              <a:rect l="l" t="t" r="r" b="b"/>
              <a:pathLst>
                <a:path w="541972" h="9525">
                  <a:moveTo>
                    <a:pt x="0" y="0"/>
                  </a:moveTo>
                  <a:lnTo>
                    <a:pt x="76200" y="0"/>
                  </a:lnTo>
                  <a:lnTo>
                    <a:pt x="541972" y="0"/>
                  </a:lnTo>
                </a:path>
              </a:pathLst>
            </a:custGeom>
            <a:noFill/>
            <a:ln w="28575" cap="flat">
              <a:solidFill>
                <a:srgbClr val="808080"/>
              </a:solidFill>
              <a:prstDash val="solid"/>
              <a:miter/>
            </a:ln>
          </p:spPr>
          <p:txBody>
            <a:bodyPr rtlCol="0" anchor="ctr"/>
            <a:lstStyle/>
            <a:p>
              <a:endParaRPr lang="en-AU"/>
            </a:p>
          </p:txBody>
        </p:sp>
        <p:sp>
          <p:nvSpPr>
            <p:cNvPr id="10" name="Freeform: Shape 9">
              <a:extLst>
                <a:ext uri="{FF2B5EF4-FFF2-40B4-BE49-F238E27FC236}">
                  <a16:creationId xmlns:a16="http://schemas.microsoft.com/office/drawing/2014/main" id="{1B11739B-526A-4999-A8CF-7DE51ACF6737}"/>
                </a:ext>
              </a:extLst>
            </p:cNvPr>
            <p:cNvSpPr/>
            <p:nvPr/>
          </p:nvSpPr>
          <p:spPr>
            <a:xfrm>
              <a:off x="6049803" y="2433637"/>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11" name="Freeform: Shape 10">
              <a:extLst>
                <a:ext uri="{FF2B5EF4-FFF2-40B4-BE49-F238E27FC236}">
                  <a16:creationId xmlns:a16="http://schemas.microsoft.com/office/drawing/2014/main" id="{562FA628-6637-4427-B9DF-C4FC3C615C5D}"/>
                </a:ext>
              </a:extLst>
            </p:cNvPr>
            <p:cNvSpPr/>
            <p:nvPr/>
          </p:nvSpPr>
          <p:spPr>
            <a:xfrm rot="10800000" flipV="1">
              <a:off x="5424487" y="2143125"/>
              <a:ext cx="190500" cy="666750"/>
            </a:xfrm>
            <a:custGeom>
              <a:avLst/>
              <a:gdLst>
                <a:gd name="connsiteX0" fmla="*/ 190500 w 190500"/>
                <a:gd name="connsiteY0" fmla="*/ 0 h 666750"/>
                <a:gd name="connsiteX1" fmla="*/ 95250 w 190500"/>
                <a:gd name="connsiteY1" fmla="*/ 0 h 666750"/>
                <a:gd name="connsiteX2" fmla="*/ 95250 w 190500"/>
                <a:gd name="connsiteY2" fmla="*/ 333375 h 666750"/>
                <a:gd name="connsiteX3" fmla="*/ 0 w 190500"/>
                <a:gd name="connsiteY3" fmla="*/ 333375 h 666750"/>
                <a:gd name="connsiteX4" fmla="*/ 95250 w 190500"/>
                <a:gd name="connsiteY4" fmla="*/ 333375 h 666750"/>
                <a:gd name="connsiteX5" fmla="*/ 95250 w 190500"/>
                <a:gd name="connsiteY5" fmla="*/ 666750 h 666750"/>
                <a:gd name="connsiteX6" fmla="*/ 190500 w 190500"/>
                <a:gd name="connsiteY6"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666750">
                  <a:moveTo>
                    <a:pt x="190500" y="0"/>
                  </a:moveTo>
                  <a:lnTo>
                    <a:pt x="95250" y="0"/>
                  </a:lnTo>
                  <a:lnTo>
                    <a:pt x="95250" y="333375"/>
                  </a:lnTo>
                  <a:lnTo>
                    <a:pt x="0" y="333375"/>
                  </a:lnTo>
                  <a:lnTo>
                    <a:pt x="95250" y="333375"/>
                  </a:lnTo>
                  <a:lnTo>
                    <a:pt x="95250" y="666750"/>
                  </a:lnTo>
                  <a:lnTo>
                    <a:pt x="190500" y="666750"/>
                  </a:lnTo>
                </a:path>
              </a:pathLst>
            </a:custGeom>
            <a:noFill/>
            <a:ln w="28575" cap="flat">
              <a:solidFill>
                <a:srgbClr val="808080"/>
              </a:solidFill>
              <a:prstDash val="solid"/>
              <a:miter/>
            </a:ln>
          </p:spPr>
          <p:txBody>
            <a:bodyPr rtlCol="0" anchor="ctr"/>
            <a:lstStyle/>
            <a:p>
              <a:endParaRPr lang="en-AU"/>
            </a:p>
          </p:txBody>
        </p:sp>
        <p:sp>
          <p:nvSpPr>
            <p:cNvPr id="12" name="Freeform: Shape 11">
              <a:extLst>
                <a:ext uri="{FF2B5EF4-FFF2-40B4-BE49-F238E27FC236}">
                  <a16:creationId xmlns:a16="http://schemas.microsoft.com/office/drawing/2014/main" id="{87480CD6-C6EB-461E-9976-F8769DDED85D}"/>
                </a:ext>
              </a:extLst>
            </p:cNvPr>
            <p:cNvSpPr/>
            <p:nvPr/>
          </p:nvSpPr>
          <p:spPr>
            <a:xfrm>
              <a:off x="4643437" y="2124075"/>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3" name="Freeform: Shape 12">
              <a:extLst>
                <a:ext uri="{FF2B5EF4-FFF2-40B4-BE49-F238E27FC236}">
                  <a16:creationId xmlns:a16="http://schemas.microsoft.com/office/drawing/2014/main" id="{7BCAF184-ADA1-4C3B-8218-F0D3A6E676BB}"/>
                </a:ext>
              </a:extLst>
            </p:cNvPr>
            <p:cNvSpPr/>
            <p:nvPr/>
          </p:nvSpPr>
          <p:spPr>
            <a:xfrm>
              <a:off x="4738687" y="2219325"/>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4" name="Freeform: Shape 13">
              <a:extLst>
                <a:ext uri="{FF2B5EF4-FFF2-40B4-BE49-F238E27FC236}">
                  <a16:creationId xmlns:a16="http://schemas.microsoft.com/office/drawing/2014/main" id="{D2B41C54-857F-415F-B6CA-B82081BE95E9}"/>
                </a:ext>
              </a:extLst>
            </p:cNvPr>
            <p:cNvSpPr/>
            <p:nvPr/>
          </p:nvSpPr>
          <p:spPr>
            <a:xfrm>
              <a:off x="4833937" y="2314575"/>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5" name="Freeform: Shape 14">
              <a:extLst>
                <a:ext uri="{FF2B5EF4-FFF2-40B4-BE49-F238E27FC236}">
                  <a16:creationId xmlns:a16="http://schemas.microsoft.com/office/drawing/2014/main" id="{736287E8-2A92-4C59-B755-CDC8C81D5CB4}"/>
                </a:ext>
              </a:extLst>
            </p:cNvPr>
            <p:cNvSpPr/>
            <p:nvPr/>
          </p:nvSpPr>
          <p:spPr>
            <a:xfrm>
              <a:off x="4929187" y="2409825"/>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76" name="Freeform: Shape 75">
              <a:extLst>
                <a:ext uri="{FF2B5EF4-FFF2-40B4-BE49-F238E27FC236}">
                  <a16:creationId xmlns:a16="http://schemas.microsoft.com/office/drawing/2014/main" id="{BFD4980C-3936-47B4-A21F-FBE392851A11}"/>
                </a:ext>
              </a:extLst>
            </p:cNvPr>
            <p:cNvSpPr/>
            <p:nvPr/>
          </p:nvSpPr>
          <p:spPr>
            <a:xfrm>
              <a:off x="6167437" y="2238375"/>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77" name="TextBox 76">
              <a:extLst>
                <a:ext uri="{FF2B5EF4-FFF2-40B4-BE49-F238E27FC236}">
                  <a16:creationId xmlns:a16="http://schemas.microsoft.com/office/drawing/2014/main" id="{B6D15ED8-48A9-410E-8164-D9BA8A7D641F}"/>
                </a:ext>
              </a:extLst>
            </p:cNvPr>
            <p:cNvSpPr txBox="1"/>
            <p:nvPr/>
          </p:nvSpPr>
          <p:spPr>
            <a:xfrm>
              <a:off x="6242684" y="2359342"/>
              <a:ext cx="298480"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i="1" spc="0" baseline="-25000" dirty="0">
                  <a:solidFill>
                    <a:srgbClr val="000000"/>
                  </a:solidFill>
                  <a:latin typeface="Helvetica"/>
                  <a:cs typeface="Helvetica"/>
                  <a:sym typeface="Helvetica"/>
                  <a:rtl val="0"/>
                </a:rPr>
                <a:t>i</a:t>
              </a:r>
            </a:p>
          </p:txBody>
        </p:sp>
        <p:sp>
          <p:nvSpPr>
            <p:cNvPr id="78" name="Freeform: Shape 77">
              <a:extLst>
                <a:ext uri="{FF2B5EF4-FFF2-40B4-BE49-F238E27FC236}">
                  <a16:creationId xmlns:a16="http://schemas.microsoft.com/office/drawing/2014/main" id="{F76C32B0-2D77-4148-9534-7AC1A18D2AA8}"/>
                </a:ext>
              </a:extLst>
            </p:cNvPr>
            <p:cNvSpPr/>
            <p:nvPr/>
          </p:nvSpPr>
          <p:spPr>
            <a:xfrm>
              <a:off x="6453187" y="3429000"/>
              <a:ext cx="1809750" cy="1427797"/>
            </a:xfrm>
            <a:custGeom>
              <a:avLst/>
              <a:gdLst>
                <a:gd name="connsiteX0" fmla="*/ 1809750 w 1809750"/>
                <a:gd name="connsiteY0" fmla="*/ 0 h 1427797"/>
                <a:gd name="connsiteX1" fmla="*/ 904875 w 1809750"/>
                <a:gd name="connsiteY1" fmla="*/ 952500 h 1427797"/>
                <a:gd name="connsiteX2" fmla="*/ 0 w 1809750"/>
                <a:gd name="connsiteY2" fmla="*/ 1427798 h 1427797"/>
              </a:gdLst>
              <a:ahLst/>
              <a:cxnLst>
                <a:cxn ang="0">
                  <a:pos x="connsiteX0" y="connsiteY0"/>
                </a:cxn>
                <a:cxn ang="0">
                  <a:pos x="connsiteX1" y="connsiteY1"/>
                </a:cxn>
                <a:cxn ang="0">
                  <a:pos x="connsiteX2" y="connsiteY2"/>
                </a:cxn>
              </a:cxnLst>
              <a:rect l="l" t="t" r="r" b="b"/>
              <a:pathLst>
                <a:path w="1809750" h="1427797">
                  <a:moveTo>
                    <a:pt x="1809750" y="0"/>
                  </a:moveTo>
                  <a:cubicBezTo>
                    <a:pt x="1809750" y="635003"/>
                    <a:pt x="1508122" y="952500"/>
                    <a:pt x="904875" y="952500"/>
                  </a:cubicBezTo>
                  <a:cubicBezTo>
                    <a:pt x="301628" y="952500"/>
                    <a:pt x="0" y="1110929"/>
                    <a:pt x="0" y="1427798"/>
                  </a:cubicBezTo>
                </a:path>
              </a:pathLst>
            </a:custGeom>
            <a:noFill/>
            <a:ln w="28575" cap="flat">
              <a:solidFill>
                <a:srgbClr val="D79B00"/>
              </a:solidFill>
              <a:prstDash val="solid"/>
              <a:miter/>
            </a:ln>
          </p:spPr>
          <p:txBody>
            <a:bodyPr rtlCol="0" anchor="ctr"/>
            <a:lstStyle/>
            <a:p>
              <a:endParaRPr lang="en-AU"/>
            </a:p>
          </p:txBody>
        </p:sp>
        <p:sp>
          <p:nvSpPr>
            <p:cNvPr id="79" name="Freeform: Shape 78">
              <a:extLst>
                <a:ext uri="{FF2B5EF4-FFF2-40B4-BE49-F238E27FC236}">
                  <a16:creationId xmlns:a16="http://schemas.microsoft.com/office/drawing/2014/main" id="{211B14A8-ABFE-4F8C-8B26-DAB1E63C971E}"/>
                </a:ext>
              </a:extLst>
            </p:cNvPr>
            <p:cNvSpPr/>
            <p:nvPr/>
          </p:nvSpPr>
          <p:spPr>
            <a:xfrm>
              <a:off x="6410324" y="4835366"/>
              <a:ext cx="85725" cy="85725"/>
            </a:xfrm>
            <a:custGeom>
              <a:avLst/>
              <a:gdLst>
                <a:gd name="connsiteX0" fmla="*/ 42863 w 85725"/>
                <a:gd name="connsiteY0" fmla="*/ 85725 h 85725"/>
                <a:gd name="connsiteX1" fmla="*/ 0 w 85725"/>
                <a:gd name="connsiteY1" fmla="*/ 0 h 85725"/>
                <a:gd name="connsiteX2" fmla="*/ 42863 w 85725"/>
                <a:gd name="connsiteY2" fmla="*/ 21431 h 85725"/>
                <a:gd name="connsiteX3" fmla="*/ 85725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42863" y="85725"/>
                  </a:moveTo>
                  <a:lnTo>
                    <a:pt x="0" y="0"/>
                  </a:lnTo>
                  <a:lnTo>
                    <a:pt x="42863" y="21431"/>
                  </a:lnTo>
                  <a:lnTo>
                    <a:pt x="85725" y="0"/>
                  </a:lnTo>
                  <a:close/>
                </a:path>
              </a:pathLst>
            </a:custGeom>
            <a:solidFill>
              <a:srgbClr val="D79B00"/>
            </a:solidFill>
            <a:ln w="28575" cap="flat">
              <a:solidFill>
                <a:srgbClr val="D79B00"/>
              </a:solidFill>
              <a:prstDash val="solid"/>
              <a:miter/>
            </a:ln>
          </p:spPr>
          <p:txBody>
            <a:bodyPr rtlCol="0" anchor="ctr"/>
            <a:lstStyle/>
            <a:p>
              <a:endParaRPr lang="en-AU"/>
            </a:p>
          </p:txBody>
        </p:sp>
        <p:sp>
          <p:nvSpPr>
            <p:cNvPr id="80" name="Freeform: Shape 79">
              <a:extLst>
                <a:ext uri="{FF2B5EF4-FFF2-40B4-BE49-F238E27FC236}">
                  <a16:creationId xmlns:a16="http://schemas.microsoft.com/office/drawing/2014/main" id="{21C9BD21-73F3-4472-81C4-E9F051A004B9}"/>
                </a:ext>
              </a:extLst>
            </p:cNvPr>
            <p:cNvSpPr/>
            <p:nvPr/>
          </p:nvSpPr>
          <p:spPr>
            <a:xfrm>
              <a:off x="7988817" y="2859564"/>
              <a:ext cx="567707" cy="567570"/>
            </a:xfrm>
            <a:custGeom>
              <a:avLst/>
              <a:gdLst>
                <a:gd name="connsiteX0" fmla="*/ 69046 w 567707"/>
                <a:gd name="connsiteY0" fmla="*/ 244633 h 567570"/>
                <a:gd name="connsiteX1" fmla="*/ 10086 w 567707"/>
                <a:gd name="connsiteY1" fmla="*/ 220154 h 567570"/>
                <a:gd name="connsiteX2" fmla="*/ 1228 w 567707"/>
                <a:gd name="connsiteY2" fmla="*/ 198722 h 567570"/>
                <a:gd name="connsiteX3" fmla="*/ 23707 w 567707"/>
                <a:gd name="connsiteY3" fmla="*/ 144906 h 567570"/>
                <a:gd name="connsiteX4" fmla="*/ 45138 w 567707"/>
                <a:gd name="connsiteY4" fmla="*/ 136238 h 567570"/>
                <a:gd name="connsiteX5" fmla="*/ 100288 w 567707"/>
                <a:gd name="connsiteY5" fmla="*/ 163956 h 567570"/>
                <a:gd name="connsiteX6" fmla="*/ 158581 w 567707"/>
                <a:gd name="connsiteY6" fmla="*/ 104425 h 567570"/>
                <a:gd name="connsiteX7" fmla="*/ 134388 w 567707"/>
                <a:gd name="connsiteY7" fmla="*/ 45275 h 567570"/>
                <a:gd name="connsiteX8" fmla="*/ 142103 w 567707"/>
                <a:gd name="connsiteY8" fmla="*/ 24700 h 567570"/>
                <a:gd name="connsiteX9" fmla="*/ 197443 w 567707"/>
                <a:gd name="connsiteY9" fmla="*/ 1269 h 567570"/>
                <a:gd name="connsiteX10" fmla="*/ 217731 w 567707"/>
                <a:gd name="connsiteY10" fmla="*/ 8698 h 567570"/>
                <a:gd name="connsiteX11" fmla="*/ 242496 w 567707"/>
                <a:gd name="connsiteY11" fmla="*/ 69373 h 567570"/>
                <a:gd name="connsiteX12" fmla="*/ 321077 w 567707"/>
                <a:gd name="connsiteY12" fmla="*/ 70706 h 567570"/>
                <a:gd name="connsiteX13" fmla="*/ 346033 w 567707"/>
                <a:gd name="connsiteY13" fmla="*/ 9079 h 567570"/>
                <a:gd name="connsiteX14" fmla="*/ 366797 w 567707"/>
                <a:gd name="connsiteY14" fmla="*/ 1269 h 567570"/>
                <a:gd name="connsiteX15" fmla="*/ 421947 w 567707"/>
                <a:gd name="connsiteY15" fmla="*/ 24700 h 567570"/>
                <a:gd name="connsiteX16" fmla="*/ 429758 w 567707"/>
                <a:gd name="connsiteY16" fmla="*/ 44512 h 567570"/>
                <a:gd name="connsiteX17" fmla="*/ 405183 w 567707"/>
                <a:gd name="connsiteY17" fmla="*/ 105187 h 567570"/>
                <a:gd name="connsiteX18" fmla="*/ 462619 w 567707"/>
                <a:gd name="connsiteY18" fmla="*/ 161670 h 567570"/>
                <a:gd name="connsiteX19" fmla="*/ 522055 w 567707"/>
                <a:gd name="connsiteY19" fmla="*/ 137477 h 567570"/>
                <a:gd name="connsiteX20" fmla="*/ 542914 w 567707"/>
                <a:gd name="connsiteY20" fmla="*/ 146525 h 567570"/>
                <a:gd name="connsiteX21" fmla="*/ 566155 w 567707"/>
                <a:gd name="connsiteY21" fmla="*/ 201580 h 567570"/>
                <a:gd name="connsiteX22" fmla="*/ 557869 w 567707"/>
                <a:gd name="connsiteY22" fmla="*/ 221106 h 567570"/>
                <a:gd name="connsiteX23" fmla="*/ 497576 w 567707"/>
                <a:gd name="connsiteY23" fmla="*/ 245585 h 567570"/>
                <a:gd name="connsiteX24" fmla="*/ 497481 w 567707"/>
                <a:gd name="connsiteY24" fmla="*/ 324929 h 567570"/>
                <a:gd name="connsiteX25" fmla="*/ 557774 w 567707"/>
                <a:gd name="connsiteY25" fmla="*/ 349313 h 567570"/>
                <a:gd name="connsiteX26" fmla="*/ 566918 w 567707"/>
                <a:gd name="connsiteY26" fmla="*/ 369505 h 567570"/>
                <a:gd name="connsiteX27" fmla="*/ 545106 w 567707"/>
                <a:gd name="connsiteY27" fmla="*/ 421131 h 567570"/>
                <a:gd name="connsiteX28" fmla="*/ 526056 w 567707"/>
                <a:gd name="connsiteY28" fmla="*/ 429037 h 567570"/>
                <a:gd name="connsiteX29" fmla="*/ 465191 w 567707"/>
                <a:gd name="connsiteY29" fmla="*/ 404462 h 567570"/>
                <a:gd name="connsiteX30" fmla="*/ 406612 w 567707"/>
                <a:gd name="connsiteY30" fmla="*/ 462660 h 567570"/>
                <a:gd name="connsiteX31" fmla="*/ 430710 w 567707"/>
                <a:gd name="connsiteY31" fmla="*/ 522096 h 567570"/>
                <a:gd name="connsiteX32" fmla="*/ 424043 w 567707"/>
                <a:gd name="connsiteY32" fmla="*/ 542575 h 567570"/>
                <a:gd name="connsiteX33" fmla="*/ 365464 w 567707"/>
                <a:gd name="connsiteY33" fmla="*/ 567054 h 567570"/>
                <a:gd name="connsiteX34" fmla="*/ 347176 w 567707"/>
                <a:gd name="connsiteY34" fmla="*/ 557910 h 567570"/>
                <a:gd name="connsiteX35" fmla="*/ 322506 w 567707"/>
                <a:gd name="connsiteY35" fmla="*/ 497045 h 567570"/>
                <a:gd name="connsiteX36" fmla="*/ 244115 w 567707"/>
                <a:gd name="connsiteY36" fmla="*/ 497712 h 567570"/>
                <a:gd name="connsiteX37" fmla="*/ 219731 w 567707"/>
                <a:gd name="connsiteY37" fmla="*/ 557720 h 567570"/>
                <a:gd name="connsiteX38" fmla="*/ 200586 w 567707"/>
                <a:gd name="connsiteY38" fmla="*/ 566768 h 567570"/>
                <a:gd name="connsiteX39" fmla="*/ 143531 w 567707"/>
                <a:gd name="connsiteY39" fmla="*/ 543051 h 567570"/>
                <a:gd name="connsiteX40" fmla="*/ 136959 w 567707"/>
                <a:gd name="connsiteY40" fmla="*/ 520572 h 567570"/>
                <a:gd name="connsiteX41" fmla="*/ 164010 w 567707"/>
                <a:gd name="connsiteY41" fmla="*/ 466470 h 567570"/>
                <a:gd name="connsiteX42" fmla="*/ 104384 w 567707"/>
                <a:gd name="connsiteY42" fmla="*/ 408749 h 567570"/>
                <a:gd name="connsiteX43" fmla="*/ 46281 w 567707"/>
                <a:gd name="connsiteY43" fmla="*/ 432656 h 567570"/>
                <a:gd name="connsiteX44" fmla="*/ 24374 w 567707"/>
                <a:gd name="connsiteY44" fmla="*/ 425322 h 567570"/>
                <a:gd name="connsiteX45" fmla="*/ 1133 w 567707"/>
                <a:gd name="connsiteY45" fmla="*/ 369601 h 567570"/>
                <a:gd name="connsiteX46" fmla="*/ 9134 w 567707"/>
                <a:gd name="connsiteY46" fmla="*/ 349313 h 567570"/>
                <a:gd name="connsiteX47" fmla="*/ 69332 w 567707"/>
                <a:gd name="connsiteY47" fmla="*/ 323214 h 567570"/>
                <a:gd name="connsiteX48" fmla="*/ 69046 w 567707"/>
                <a:gd name="connsiteY48" fmla="*/ 244633 h 567570"/>
                <a:gd name="connsiteX49" fmla="*/ 134102 w 567707"/>
                <a:gd name="connsiteY49" fmla="*/ 282638 h 567570"/>
                <a:gd name="connsiteX50" fmla="*/ 284883 w 567707"/>
                <a:gd name="connsiteY50" fmla="*/ 432847 h 567570"/>
                <a:gd name="connsiteX51" fmla="*/ 432711 w 567707"/>
                <a:gd name="connsiteY51" fmla="*/ 284066 h 567570"/>
                <a:gd name="connsiteX52" fmla="*/ 285359 w 567707"/>
                <a:gd name="connsiteY52" fmla="*/ 133952 h 567570"/>
                <a:gd name="connsiteX53" fmla="*/ 134102 w 567707"/>
                <a:gd name="connsiteY53" fmla="*/ 282638 h 567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67707" h="567570">
                  <a:moveTo>
                    <a:pt x="69046" y="244633"/>
                  </a:moveTo>
                  <a:lnTo>
                    <a:pt x="10086" y="220154"/>
                  </a:lnTo>
                  <a:cubicBezTo>
                    <a:pt x="1514" y="215391"/>
                    <a:pt x="-2106" y="208533"/>
                    <a:pt x="1228" y="198722"/>
                  </a:cubicBezTo>
                  <a:lnTo>
                    <a:pt x="23707" y="144906"/>
                  </a:lnTo>
                  <a:cubicBezTo>
                    <a:pt x="28660" y="136810"/>
                    <a:pt x="35137" y="132142"/>
                    <a:pt x="45138" y="136238"/>
                  </a:cubicBezTo>
                  <a:lnTo>
                    <a:pt x="100288" y="163956"/>
                  </a:lnTo>
                  <a:cubicBezTo>
                    <a:pt x="117909" y="143192"/>
                    <a:pt x="137150" y="122427"/>
                    <a:pt x="158581" y="104425"/>
                  </a:cubicBezTo>
                  <a:lnTo>
                    <a:pt x="134388" y="45275"/>
                  </a:lnTo>
                  <a:cubicBezTo>
                    <a:pt x="132673" y="38226"/>
                    <a:pt x="131911" y="31273"/>
                    <a:pt x="142103" y="24700"/>
                  </a:cubicBezTo>
                  <a:lnTo>
                    <a:pt x="197443" y="1269"/>
                  </a:lnTo>
                  <a:cubicBezTo>
                    <a:pt x="208111" y="-2065"/>
                    <a:pt x="214112" y="2507"/>
                    <a:pt x="217731" y="8698"/>
                  </a:cubicBezTo>
                  <a:lnTo>
                    <a:pt x="242496" y="69373"/>
                  </a:lnTo>
                  <a:cubicBezTo>
                    <a:pt x="267356" y="64420"/>
                    <a:pt x="292026" y="62134"/>
                    <a:pt x="321077" y="70706"/>
                  </a:cubicBezTo>
                  <a:lnTo>
                    <a:pt x="346033" y="9079"/>
                  </a:lnTo>
                  <a:cubicBezTo>
                    <a:pt x="351367" y="602"/>
                    <a:pt x="358415" y="-1779"/>
                    <a:pt x="366797" y="1269"/>
                  </a:cubicBezTo>
                  <a:lnTo>
                    <a:pt x="421947" y="24700"/>
                  </a:lnTo>
                  <a:cubicBezTo>
                    <a:pt x="431091" y="30416"/>
                    <a:pt x="431949" y="37273"/>
                    <a:pt x="429758" y="44512"/>
                  </a:cubicBezTo>
                  <a:lnTo>
                    <a:pt x="405183" y="105187"/>
                  </a:lnTo>
                  <a:cubicBezTo>
                    <a:pt x="426805" y="122427"/>
                    <a:pt x="446617" y="140906"/>
                    <a:pt x="462619" y="161670"/>
                  </a:cubicBezTo>
                  <a:lnTo>
                    <a:pt x="522055" y="137477"/>
                  </a:lnTo>
                  <a:cubicBezTo>
                    <a:pt x="532628" y="134524"/>
                    <a:pt x="539009" y="138619"/>
                    <a:pt x="542914" y="146525"/>
                  </a:cubicBezTo>
                  <a:lnTo>
                    <a:pt x="566155" y="201580"/>
                  </a:lnTo>
                  <a:cubicBezTo>
                    <a:pt x="567680" y="209771"/>
                    <a:pt x="565965" y="216629"/>
                    <a:pt x="557869" y="221106"/>
                  </a:cubicBezTo>
                  <a:lnTo>
                    <a:pt x="497576" y="245585"/>
                  </a:lnTo>
                  <a:cubicBezTo>
                    <a:pt x="500433" y="269207"/>
                    <a:pt x="500147" y="298735"/>
                    <a:pt x="497481" y="324929"/>
                  </a:cubicBezTo>
                  <a:lnTo>
                    <a:pt x="557774" y="349313"/>
                  </a:lnTo>
                  <a:cubicBezTo>
                    <a:pt x="565965" y="354361"/>
                    <a:pt x="569394" y="360933"/>
                    <a:pt x="566918" y="369505"/>
                  </a:cubicBezTo>
                  <a:lnTo>
                    <a:pt x="545106" y="421131"/>
                  </a:lnTo>
                  <a:cubicBezTo>
                    <a:pt x="540819" y="427799"/>
                    <a:pt x="534818" y="431323"/>
                    <a:pt x="526056" y="429037"/>
                  </a:cubicBezTo>
                  <a:lnTo>
                    <a:pt x="465191" y="404462"/>
                  </a:lnTo>
                  <a:cubicBezTo>
                    <a:pt x="449093" y="426370"/>
                    <a:pt x="429187" y="445801"/>
                    <a:pt x="406612" y="462660"/>
                  </a:cubicBezTo>
                  <a:lnTo>
                    <a:pt x="430710" y="522096"/>
                  </a:lnTo>
                  <a:cubicBezTo>
                    <a:pt x="434520" y="531621"/>
                    <a:pt x="429663" y="539622"/>
                    <a:pt x="424043" y="542575"/>
                  </a:cubicBezTo>
                  <a:lnTo>
                    <a:pt x="365464" y="567054"/>
                  </a:lnTo>
                  <a:cubicBezTo>
                    <a:pt x="357749" y="568388"/>
                    <a:pt x="350700" y="567721"/>
                    <a:pt x="347176" y="557910"/>
                  </a:cubicBezTo>
                  <a:lnTo>
                    <a:pt x="322506" y="497045"/>
                  </a:lnTo>
                  <a:cubicBezTo>
                    <a:pt x="300313" y="503427"/>
                    <a:pt x="272500" y="504951"/>
                    <a:pt x="244115" y="497712"/>
                  </a:cubicBezTo>
                  <a:lnTo>
                    <a:pt x="219731" y="557720"/>
                  </a:lnTo>
                  <a:cubicBezTo>
                    <a:pt x="215826" y="563911"/>
                    <a:pt x="211349" y="569435"/>
                    <a:pt x="200586" y="566768"/>
                  </a:cubicBezTo>
                  <a:lnTo>
                    <a:pt x="143531" y="543051"/>
                  </a:lnTo>
                  <a:cubicBezTo>
                    <a:pt x="135531" y="537336"/>
                    <a:pt x="131816" y="530288"/>
                    <a:pt x="136959" y="520572"/>
                  </a:cubicBezTo>
                  <a:lnTo>
                    <a:pt x="164010" y="466470"/>
                  </a:lnTo>
                  <a:cubicBezTo>
                    <a:pt x="140007" y="448468"/>
                    <a:pt x="120100" y="429132"/>
                    <a:pt x="104384" y="408749"/>
                  </a:cubicBezTo>
                  <a:lnTo>
                    <a:pt x="46281" y="432656"/>
                  </a:lnTo>
                  <a:cubicBezTo>
                    <a:pt x="37042" y="435990"/>
                    <a:pt x="29613" y="433704"/>
                    <a:pt x="24374" y="425322"/>
                  </a:cubicBezTo>
                  <a:lnTo>
                    <a:pt x="1133" y="369601"/>
                  </a:lnTo>
                  <a:cubicBezTo>
                    <a:pt x="-1344" y="362267"/>
                    <a:pt x="561" y="353504"/>
                    <a:pt x="9134" y="349313"/>
                  </a:cubicBezTo>
                  <a:lnTo>
                    <a:pt x="69332" y="323214"/>
                  </a:lnTo>
                  <a:cubicBezTo>
                    <a:pt x="66950" y="297020"/>
                    <a:pt x="66664" y="270826"/>
                    <a:pt x="69046" y="244633"/>
                  </a:cubicBezTo>
                  <a:close/>
                  <a:moveTo>
                    <a:pt x="134102" y="282638"/>
                  </a:moveTo>
                  <a:cubicBezTo>
                    <a:pt x="134102" y="375316"/>
                    <a:pt x="210397" y="432847"/>
                    <a:pt x="284883" y="432847"/>
                  </a:cubicBezTo>
                  <a:cubicBezTo>
                    <a:pt x="365845" y="432847"/>
                    <a:pt x="432711" y="364076"/>
                    <a:pt x="432711" y="284066"/>
                  </a:cubicBezTo>
                  <a:cubicBezTo>
                    <a:pt x="432711" y="198246"/>
                    <a:pt x="360702" y="133952"/>
                    <a:pt x="285359" y="133952"/>
                  </a:cubicBezTo>
                  <a:cubicBezTo>
                    <a:pt x="211445" y="133952"/>
                    <a:pt x="134102" y="189674"/>
                    <a:pt x="134102" y="282638"/>
                  </a:cubicBezTo>
                  <a:close/>
                </a:path>
              </a:pathLst>
            </a:custGeom>
            <a:solidFill>
              <a:srgbClr val="505050"/>
            </a:solidFill>
            <a:ln w="9525" cap="flat">
              <a:noFill/>
              <a:prstDash val="solid"/>
              <a:miter/>
            </a:ln>
          </p:spPr>
          <p:txBody>
            <a:bodyPr rtlCol="0" anchor="ctr"/>
            <a:lstStyle/>
            <a:p>
              <a:endParaRPr lang="en-AU"/>
            </a:p>
          </p:txBody>
        </p:sp>
        <p:sp>
          <p:nvSpPr>
            <p:cNvPr id="81" name="TextBox 80">
              <a:extLst>
                <a:ext uri="{FF2B5EF4-FFF2-40B4-BE49-F238E27FC236}">
                  <a16:creationId xmlns:a16="http://schemas.microsoft.com/office/drawing/2014/main" id="{E0454F79-BF6A-4424-B8ED-D9374BDF0598}"/>
                </a:ext>
              </a:extLst>
            </p:cNvPr>
            <p:cNvSpPr txBox="1"/>
            <p:nvPr/>
          </p:nvSpPr>
          <p:spPr>
            <a:xfrm>
              <a:off x="5709285" y="1835466"/>
              <a:ext cx="1505902" cy="369332"/>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2.1. Determine average gradient from batch.</a:t>
              </a:r>
            </a:p>
          </p:txBody>
        </p:sp>
        <p:sp>
          <p:nvSpPr>
            <p:cNvPr id="82" name="TextBox 81">
              <a:extLst>
                <a:ext uri="{FF2B5EF4-FFF2-40B4-BE49-F238E27FC236}">
                  <a16:creationId xmlns:a16="http://schemas.microsoft.com/office/drawing/2014/main" id="{8C355214-B449-4FCB-9EF7-3835FA505399}"/>
                </a:ext>
              </a:extLst>
            </p:cNvPr>
            <p:cNvSpPr txBox="1"/>
            <p:nvPr/>
          </p:nvSpPr>
          <p:spPr>
            <a:xfrm>
              <a:off x="8604884" y="2873692"/>
              <a:ext cx="1146468" cy="507831"/>
            </a:xfrm>
            <a:prstGeom prst="rect">
              <a:avLst/>
            </a:prstGeom>
            <a:noFill/>
          </p:spPr>
          <p:txBody>
            <a:bodyPr wrap="none" rtlCol="0">
              <a:spAutoFit/>
            </a:bodyPr>
            <a:lstStyle/>
            <a:p>
              <a:pPr algn="l"/>
              <a:r>
                <a:rPr lang="en-AU" sz="900" spc="0" baseline="0" dirty="0">
                  <a:solidFill>
                    <a:srgbClr val="000000"/>
                  </a:solidFill>
                  <a:latin typeface="Comic Neue" panose="02000000000000000000" pitchFamily="50" charset="0"/>
                  <a:cs typeface="Helvetica"/>
                  <a:sym typeface="Helvetica"/>
                  <a:rtl val="0"/>
                </a:rPr>
                <a:t>4. Calculate new</a:t>
              </a:r>
            </a:p>
            <a:p>
              <a:pPr algn="l"/>
              <a:r>
                <a:rPr lang="en-AU" sz="900" dirty="0">
                  <a:solidFill>
                    <a:srgbClr val="000000"/>
                  </a:solidFill>
                  <a:latin typeface="Comic Neue" panose="02000000000000000000" pitchFamily="50" charset="0"/>
                  <a:cs typeface="Helvetica"/>
                  <a:sym typeface="Helvetica"/>
                  <a:rtl val="0"/>
                </a:rPr>
                <a:t>model parameters,</a:t>
              </a:r>
            </a:p>
            <a:p>
              <a:pPr algn="l"/>
              <a:r>
                <a:rPr lang="en-AU" sz="900" spc="0" baseline="0" dirty="0">
                  <a:solidFill>
                    <a:srgbClr val="000000"/>
                  </a:solidFill>
                  <a:latin typeface="Comic Neue" panose="02000000000000000000" pitchFamily="50" charset="0"/>
                  <a:cs typeface="Helvetica"/>
                  <a:sym typeface="Helvetica"/>
                  <a:rtl val="0"/>
                </a:rPr>
                <a:t>minimising loss.</a:t>
              </a:r>
            </a:p>
          </p:txBody>
        </p:sp>
        <p:sp>
          <p:nvSpPr>
            <p:cNvPr id="83" name="Freeform: Shape 82">
              <a:extLst>
                <a:ext uri="{FF2B5EF4-FFF2-40B4-BE49-F238E27FC236}">
                  <a16:creationId xmlns:a16="http://schemas.microsoft.com/office/drawing/2014/main" id="{A64BB329-021E-423A-89F5-2B8D6D2AF929}"/>
                </a:ext>
              </a:extLst>
            </p:cNvPr>
            <p:cNvSpPr/>
            <p:nvPr/>
          </p:nvSpPr>
          <p:spPr>
            <a:xfrm>
              <a:off x="4452937" y="3114675"/>
              <a:ext cx="2762250" cy="1143000"/>
            </a:xfrm>
            <a:custGeom>
              <a:avLst/>
              <a:gdLst>
                <a:gd name="connsiteX0" fmla="*/ 2590800 w 2762250"/>
                <a:gd name="connsiteY0" fmla="*/ 0 h 1143000"/>
                <a:gd name="connsiteX1" fmla="*/ 2762250 w 2762250"/>
                <a:gd name="connsiteY1" fmla="*/ 171450 h 1143000"/>
                <a:gd name="connsiteX2" fmla="*/ 2762250 w 2762250"/>
                <a:gd name="connsiteY2" fmla="*/ 971550 h 1143000"/>
                <a:gd name="connsiteX3" fmla="*/ 2590800 w 2762250"/>
                <a:gd name="connsiteY3" fmla="*/ 1143000 h 1143000"/>
                <a:gd name="connsiteX4" fmla="*/ 171450 w 2762250"/>
                <a:gd name="connsiteY4" fmla="*/ 1143000 h 1143000"/>
                <a:gd name="connsiteX5" fmla="*/ 0 w 2762250"/>
                <a:gd name="connsiteY5" fmla="*/ 971550 h 1143000"/>
                <a:gd name="connsiteX6" fmla="*/ 0 w 2762250"/>
                <a:gd name="connsiteY6" fmla="*/ 171450 h 1143000"/>
                <a:gd name="connsiteX7" fmla="*/ 171450 w 2762250"/>
                <a:gd name="connsiteY7" fmla="*/ 0 h 114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2250" h="1143000">
                  <a:moveTo>
                    <a:pt x="2590800" y="0"/>
                  </a:moveTo>
                  <a:cubicBezTo>
                    <a:pt x="2685489" y="0"/>
                    <a:pt x="2762250" y="76761"/>
                    <a:pt x="2762250" y="171450"/>
                  </a:cubicBezTo>
                  <a:lnTo>
                    <a:pt x="2762250" y="971550"/>
                  </a:lnTo>
                  <a:cubicBezTo>
                    <a:pt x="2762250" y="1066239"/>
                    <a:pt x="2685489" y="1143000"/>
                    <a:pt x="2590800" y="1143000"/>
                  </a:cubicBezTo>
                  <a:lnTo>
                    <a:pt x="171450" y="1143000"/>
                  </a:lnTo>
                  <a:cubicBezTo>
                    <a:pt x="76761" y="1143000"/>
                    <a:pt x="0" y="1066239"/>
                    <a:pt x="0" y="971550"/>
                  </a:cubicBezTo>
                  <a:lnTo>
                    <a:pt x="0" y="171450"/>
                  </a:lnTo>
                  <a:cubicBezTo>
                    <a:pt x="0" y="76761"/>
                    <a:pt x="76761" y="0"/>
                    <a:pt x="171450" y="0"/>
                  </a:cubicBezTo>
                  <a:close/>
                </a:path>
              </a:pathLst>
            </a:custGeom>
            <a:noFill/>
            <a:ln w="19050" cap="flat">
              <a:solidFill>
                <a:srgbClr val="000000"/>
              </a:solidFill>
              <a:prstDash val="solid"/>
              <a:miter/>
            </a:ln>
          </p:spPr>
          <p:txBody>
            <a:bodyPr rtlCol="0" anchor="ctr"/>
            <a:lstStyle/>
            <a:p>
              <a:endParaRPr lang="en-AU" dirty="0"/>
            </a:p>
          </p:txBody>
        </p:sp>
        <p:sp>
          <p:nvSpPr>
            <p:cNvPr id="84" name="TextBox 83">
              <a:extLst>
                <a:ext uri="{FF2B5EF4-FFF2-40B4-BE49-F238E27FC236}">
                  <a16:creationId xmlns:a16="http://schemas.microsoft.com/office/drawing/2014/main" id="{FEEF9212-9B21-450F-9CB9-49D3130741C8}"/>
                </a:ext>
              </a:extLst>
            </p:cNvPr>
            <p:cNvSpPr txBox="1"/>
            <p:nvPr/>
          </p:nvSpPr>
          <p:spPr>
            <a:xfrm>
              <a:off x="4480559" y="3140392"/>
              <a:ext cx="716280" cy="224790"/>
            </a:xfrm>
            <a:prstGeom prst="rect">
              <a:avLst/>
            </a:prstGeom>
            <a:noFill/>
          </p:spPr>
          <p:txBody>
            <a:bodyPr wrap="none" rtlCol="0">
              <a:spAutoFit/>
            </a:bodyPr>
            <a:lstStyle/>
            <a:p>
              <a:pPr algn="l"/>
              <a:r>
                <a:rPr lang="en-AU" sz="900" spc="0" baseline="0">
                  <a:solidFill>
                    <a:srgbClr val="000000"/>
                  </a:solidFill>
                  <a:latin typeface="Helvetica"/>
                  <a:cs typeface="Helvetica"/>
                  <a:sym typeface="Helvetica"/>
                  <a:rtl val="0"/>
                </a:rPr>
                <a:t>Process 2</a:t>
              </a:r>
            </a:p>
          </p:txBody>
        </p:sp>
        <p:sp>
          <p:nvSpPr>
            <p:cNvPr id="85" name="Freeform: Shape 84">
              <a:extLst>
                <a:ext uri="{FF2B5EF4-FFF2-40B4-BE49-F238E27FC236}">
                  <a16:creationId xmlns:a16="http://schemas.microsoft.com/office/drawing/2014/main" id="{DD0E41A0-6607-4999-B02C-B7A68068B5E3}"/>
                </a:ext>
              </a:extLst>
            </p:cNvPr>
            <p:cNvSpPr/>
            <p:nvPr/>
          </p:nvSpPr>
          <p:spPr>
            <a:xfrm>
              <a:off x="5529262" y="3781425"/>
              <a:ext cx="541972" cy="9525"/>
            </a:xfrm>
            <a:custGeom>
              <a:avLst/>
              <a:gdLst>
                <a:gd name="connsiteX0" fmla="*/ 0 w 541972"/>
                <a:gd name="connsiteY0" fmla="*/ 0 h 9525"/>
                <a:gd name="connsiteX1" fmla="*/ 76200 w 541972"/>
                <a:gd name="connsiteY1" fmla="*/ 0 h 9525"/>
                <a:gd name="connsiteX2" fmla="*/ 541972 w 541972"/>
                <a:gd name="connsiteY2" fmla="*/ 0 h 9525"/>
              </a:gdLst>
              <a:ahLst/>
              <a:cxnLst>
                <a:cxn ang="0">
                  <a:pos x="connsiteX0" y="connsiteY0"/>
                </a:cxn>
                <a:cxn ang="0">
                  <a:pos x="connsiteX1" y="connsiteY1"/>
                </a:cxn>
                <a:cxn ang="0">
                  <a:pos x="connsiteX2" y="connsiteY2"/>
                </a:cxn>
              </a:cxnLst>
              <a:rect l="l" t="t" r="r" b="b"/>
              <a:pathLst>
                <a:path w="541972" h="9525">
                  <a:moveTo>
                    <a:pt x="0" y="0"/>
                  </a:moveTo>
                  <a:lnTo>
                    <a:pt x="76200" y="0"/>
                  </a:lnTo>
                  <a:lnTo>
                    <a:pt x="541972" y="0"/>
                  </a:lnTo>
                </a:path>
              </a:pathLst>
            </a:custGeom>
            <a:noFill/>
            <a:ln w="28575" cap="flat">
              <a:solidFill>
                <a:srgbClr val="808080"/>
              </a:solidFill>
              <a:prstDash val="solid"/>
              <a:miter/>
            </a:ln>
          </p:spPr>
          <p:txBody>
            <a:bodyPr rtlCol="0" anchor="ctr"/>
            <a:lstStyle/>
            <a:p>
              <a:endParaRPr lang="en-AU"/>
            </a:p>
          </p:txBody>
        </p:sp>
        <p:sp>
          <p:nvSpPr>
            <p:cNvPr id="86" name="Freeform: Shape 85">
              <a:extLst>
                <a:ext uri="{FF2B5EF4-FFF2-40B4-BE49-F238E27FC236}">
                  <a16:creationId xmlns:a16="http://schemas.microsoft.com/office/drawing/2014/main" id="{8412AE6E-899D-450B-807B-8BCF14525DD4}"/>
                </a:ext>
              </a:extLst>
            </p:cNvPr>
            <p:cNvSpPr/>
            <p:nvPr/>
          </p:nvSpPr>
          <p:spPr>
            <a:xfrm>
              <a:off x="6049803" y="3738562"/>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87" name="Freeform: Shape 86">
              <a:extLst>
                <a:ext uri="{FF2B5EF4-FFF2-40B4-BE49-F238E27FC236}">
                  <a16:creationId xmlns:a16="http://schemas.microsoft.com/office/drawing/2014/main" id="{9B889C80-CC39-4E3B-9063-4DE0284F3D20}"/>
                </a:ext>
              </a:extLst>
            </p:cNvPr>
            <p:cNvSpPr/>
            <p:nvPr/>
          </p:nvSpPr>
          <p:spPr>
            <a:xfrm rot="10800000" flipV="1">
              <a:off x="5424487" y="3448050"/>
              <a:ext cx="190500" cy="666750"/>
            </a:xfrm>
            <a:custGeom>
              <a:avLst/>
              <a:gdLst>
                <a:gd name="connsiteX0" fmla="*/ 190500 w 190500"/>
                <a:gd name="connsiteY0" fmla="*/ 0 h 666750"/>
                <a:gd name="connsiteX1" fmla="*/ 95250 w 190500"/>
                <a:gd name="connsiteY1" fmla="*/ 0 h 666750"/>
                <a:gd name="connsiteX2" fmla="*/ 95250 w 190500"/>
                <a:gd name="connsiteY2" fmla="*/ 333375 h 666750"/>
                <a:gd name="connsiteX3" fmla="*/ 0 w 190500"/>
                <a:gd name="connsiteY3" fmla="*/ 333375 h 666750"/>
                <a:gd name="connsiteX4" fmla="*/ 95250 w 190500"/>
                <a:gd name="connsiteY4" fmla="*/ 333375 h 666750"/>
                <a:gd name="connsiteX5" fmla="*/ 95250 w 190500"/>
                <a:gd name="connsiteY5" fmla="*/ 666750 h 666750"/>
                <a:gd name="connsiteX6" fmla="*/ 190500 w 190500"/>
                <a:gd name="connsiteY6" fmla="*/ 666750 h 66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00" h="666750">
                  <a:moveTo>
                    <a:pt x="190500" y="0"/>
                  </a:moveTo>
                  <a:lnTo>
                    <a:pt x="95250" y="0"/>
                  </a:lnTo>
                  <a:lnTo>
                    <a:pt x="95250" y="333375"/>
                  </a:lnTo>
                  <a:lnTo>
                    <a:pt x="0" y="333375"/>
                  </a:lnTo>
                  <a:lnTo>
                    <a:pt x="95250" y="333375"/>
                  </a:lnTo>
                  <a:lnTo>
                    <a:pt x="95250" y="666750"/>
                  </a:lnTo>
                  <a:lnTo>
                    <a:pt x="190500" y="666750"/>
                  </a:lnTo>
                </a:path>
              </a:pathLst>
            </a:custGeom>
            <a:noFill/>
            <a:ln w="28575" cap="flat">
              <a:solidFill>
                <a:srgbClr val="808080"/>
              </a:solidFill>
              <a:prstDash val="solid"/>
              <a:miter/>
            </a:ln>
          </p:spPr>
          <p:txBody>
            <a:bodyPr rtlCol="0" anchor="ctr"/>
            <a:lstStyle/>
            <a:p>
              <a:endParaRPr lang="en-AU"/>
            </a:p>
          </p:txBody>
        </p:sp>
        <p:sp>
          <p:nvSpPr>
            <p:cNvPr id="88" name="Freeform: Shape 87">
              <a:extLst>
                <a:ext uri="{FF2B5EF4-FFF2-40B4-BE49-F238E27FC236}">
                  <a16:creationId xmlns:a16="http://schemas.microsoft.com/office/drawing/2014/main" id="{52E14EE4-35C9-404C-BEB6-F1EAC74A78C9}"/>
                </a:ext>
              </a:extLst>
            </p:cNvPr>
            <p:cNvSpPr/>
            <p:nvPr/>
          </p:nvSpPr>
          <p:spPr>
            <a:xfrm>
              <a:off x="4643437" y="34290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89" name="Freeform: Shape 88">
              <a:extLst>
                <a:ext uri="{FF2B5EF4-FFF2-40B4-BE49-F238E27FC236}">
                  <a16:creationId xmlns:a16="http://schemas.microsoft.com/office/drawing/2014/main" id="{E90C9042-13DA-43DC-B75E-0CEA42432CC4}"/>
                </a:ext>
              </a:extLst>
            </p:cNvPr>
            <p:cNvSpPr/>
            <p:nvPr/>
          </p:nvSpPr>
          <p:spPr>
            <a:xfrm>
              <a:off x="4738687" y="35242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90" name="Freeform: Shape 89">
              <a:extLst>
                <a:ext uri="{FF2B5EF4-FFF2-40B4-BE49-F238E27FC236}">
                  <a16:creationId xmlns:a16="http://schemas.microsoft.com/office/drawing/2014/main" id="{16C19BB1-F0DE-4B2D-8DE8-2EE27BF460FE}"/>
                </a:ext>
              </a:extLst>
            </p:cNvPr>
            <p:cNvSpPr/>
            <p:nvPr/>
          </p:nvSpPr>
          <p:spPr>
            <a:xfrm>
              <a:off x="4833937" y="36195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91" name="Freeform: Shape 90">
              <a:extLst>
                <a:ext uri="{FF2B5EF4-FFF2-40B4-BE49-F238E27FC236}">
                  <a16:creationId xmlns:a16="http://schemas.microsoft.com/office/drawing/2014/main" id="{5A243DCA-B3C7-40A5-82A5-E467BFFDD541}"/>
                </a:ext>
              </a:extLst>
            </p:cNvPr>
            <p:cNvSpPr/>
            <p:nvPr/>
          </p:nvSpPr>
          <p:spPr>
            <a:xfrm>
              <a:off x="4929187" y="37147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92" name="Freeform: Shape 91">
              <a:extLst>
                <a:ext uri="{FF2B5EF4-FFF2-40B4-BE49-F238E27FC236}">
                  <a16:creationId xmlns:a16="http://schemas.microsoft.com/office/drawing/2014/main" id="{11A708EE-873D-48C1-AD8C-7C568BB31A1E}"/>
                </a:ext>
              </a:extLst>
            </p:cNvPr>
            <p:cNvSpPr/>
            <p:nvPr/>
          </p:nvSpPr>
          <p:spPr>
            <a:xfrm>
              <a:off x="6167437" y="3543300"/>
              <a:ext cx="476250" cy="476250"/>
            </a:xfrm>
            <a:custGeom>
              <a:avLst/>
              <a:gdLst>
                <a:gd name="connsiteX0" fmla="*/ 0 w 476250"/>
                <a:gd name="connsiteY0" fmla="*/ 0 h 476250"/>
                <a:gd name="connsiteX1" fmla="*/ 476250 w 476250"/>
                <a:gd name="connsiteY1" fmla="*/ 0 h 476250"/>
                <a:gd name="connsiteX2" fmla="*/ 476250 w 476250"/>
                <a:gd name="connsiteY2" fmla="*/ 476250 h 476250"/>
                <a:gd name="connsiteX3" fmla="*/ 0 w 476250"/>
                <a:gd name="connsiteY3" fmla="*/ 476250 h 476250"/>
              </a:gdLst>
              <a:ahLst/>
              <a:cxnLst>
                <a:cxn ang="0">
                  <a:pos x="connsiteX0" y="connsiteY0"/>
                </a:cxn>
                <a:cxn ang="0">
                  <a:pos x="connsiteX1" y="connsiteY1"/>
                </a:cxn>
                <a:cxn ang="0">
                  <a:pos x="connsiteX2" y="connsiteY2"/>
                </a:cxn>
                <a:cxn ang="0">
                  <a:pos x="connsiteX3" y="connsiteY3"/>
                </a:cxn>
              </a:cxnLst>
              <a:rect l="l" t="t" r="r" b="b"/>
              <a:pathLst>
                <a:path w="476250" h="476250">
                  <a:moveTo>
                    <a:pt x="0" y="0"/>
                  </a:moveTo>
                  <a:lnTo>
                    <a:pt x="476250" y="0"/>
                  </a:lnTo>
                  <a:lnTo>
                    <a:pt x="476250" y="476250"/>
                  </a:lnTo>
                  <a:lnTo>
                    <a:pt x="0" y="476250"/>
                  </a:lnTo>
                  <a:close/>
                </a:path>
              </a:pathLst>
            </a:custGeom>
            <a:solidFill>
              <a:srgbClr val="B1DDF0"/>
            </a:solidFill>
            <a:ln w="9525" cap="flat">
              <a:solidFill>
                <a:srgbClr val="10739E"/>
              </a:solidFill>
              <a:prstDash val="solid"/>
              <a:miter/>
            </a:ln>
          </p:spPr>
          <p:txBody>
            <a:bodyPr rtlCol="0" anchor="ctr"/>
            <a:lstStyle/>
            <a:p>
              <a:endParaRPr lang="en-AU"/>
            </a:p>
          </p:txBody>
        </p:sp>
        <p:sp>
          <p:nvSpPr>
            <p:cNvPr id="93" name="TextBox 92">
              <a:extLst>
                <a:ext uri="{FF2B5EF4-FFF2-40B4-BE49-F238E27FC236}">
                  <a16:creationId xmlns:a16="http://schemas.microsoft.com/office/drawing/2014/main" id="{3F9665BA-8309-4177-8B2F-4459DB4E457B}"/>
                </a:ext>
              </a:extLst>
            </p:cNvPr>
            <p:cNvSpPr txBox="1"/>
            <p:nvPr/>
          </p:nvSpPr>
          <p:spPr>
            <a:xfrm>
              <a:off x="6242684" y="3664267"/>
              <a:ext cx="298480" cy="230832"/>
            </a:xfrm>
            <a:prstGeom prst="rect">
              <a:avLst/>
            </a:prstGeom>
            <a:noFill/>
          </p:spPr>
          <p:txBody>
            <a:bodyPr wrap="none" rtlCol="0">
              <a:spAutoFit/>
            </a:bodyPr>
            <a:lstStyle/>
            <a:p>
              <a:pPr algn="l"/>
              <a:r>
                <a:rPr lang="en-AU" sz="900" spc="0" baseline="0" dirty="0">
                  <a:solidFill>
                    <a:srgbClr val="000000"/>
                  </a:solidFill>
                  <a:latin typeface="Helvetica"/>
                  <a:cs typeface="Helvetica"/>
                  <a:sym typeface="Helvetica"/>
                  <a:rtl val="0"/>
                </a:rPr>
                <a:t>m</a:t>
              </a:r>
              <a:r>
                <a:rPr lang="en-AU" sz="900" i="1" spc="0" baseline="-25000" dirty="0">
                  <a:solidFill>
                    <a:srgbClr val="000000"/>
                  </a:solidFill>
                  <a:latin typeface="Helvetica"/>
                  <a:cs typeface="Helvetica"/>
                  <a:sym typeface="Helvetica"/>
                  <a:rtl val="0"/>
                </a:rPr>
                <a:t>i</a:t>
              </a:r>
            </a:p>
          </p:txBody>
        </p:sp>
        <p:sp>
          <p:nvSpPr>
            <p:cNvPr id="94" name="TextBox 93">
              <a:extLst>
                <a:ext uri="{FF2B5EF4-FFF2-40B4-BE49-F238E27FC236}">
                  <a16:creationId xmlns:a16="http://schemas.microsoft.com/office/drawing/2014/main" id="{20D38E46-7378-482A-88CE-03A0B4C53AB1}"/>
                </a:ext>
              </a:extLst>
            </p:cNvPr>
            <p:cNvSpPr txBox="1"/>
            <p:nvPr/>
          </p:nvSpPr>
          <p:spPr>
            <a:xfrm>
              <a:off x="5709284" y="3140392"/>
              <a:ext cx="1505902" cy="369332"/>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2.1. Determine average gradient from batch.</a:t>
              </a:r>
            </a:p>
          </p:txBody>
        </p:sp>
        <p:sp>
          <p:nvSpPr>
            <p:cNvPr id="95" name="Freeform: Shape 94">
              <a:extLst>
                <a:ext uri="{FF2B5EF4-FFF2-40B4-BE49-F238E27FC236}">
                  <a16:creationId xmlns:a16="http://schemas.microsoft.com/office/drawing/2014/main" id="{7775834B-5659-4643-B3E6-AB407EE384EA}"/>
                </a:ext>
              </a:extLst>
            </p:cNvPr>
            <p:cNvSpPr/>
            <p:nvPr/>
          </p:nvSpPr>
          <p:spPr>
            <a:xfrm rot="10800000" flipV="1">
              <a:off x="6643687" y="2476500"/>
              <a:ext cx="1143000" cy="1333500"/>
            </a:xfrm>
            <a:custGeom>
              <a:avLst/>
              <a:gdLst>
                <a:gd name="connsiteX0" fmla="*/ 1143000 w 1143000"/>
                <a:gd name="connsiteY0" fmla="*/ 0 h 1333500"/>
                <a:gd name="connsiteX1" fmla="*/ 457200 w 1143000"/>
                <a:gd name="connsiteY1" fmla="*/ 0 h 1333500"/>
                <a:gd name="connsiteX2" fmla="*/ 457200 w 1143000"/>
                <a:gd name="connsiteY2" fmla="*/ 666750 h 1333500"/>
                <a:gd name="connsiteX3" fmla="*/ 0 w 1143000"/>
                <a:gd name="connsiteY3" fmla="*/ 666750 h 1333500"/>
                <a:gd name="connsiteX4" fmla="*/ 457200 w 1143000"/>
                <a:gd name="connsiteY4" fmla="*/ 666750 h 1333500"/>
                <a:gd name="connsiteX5" fmla="*/ 457200 w 1143000"/>
                <a:gd name="connsiteY5" fmla="*/ 1333500 h 1333500"/>
                <a:gd name="connsiteX6" fmla="*/ 1143000 w 1143000"/>
                <a:gd name="connsiteY6" fmla="*/ 1333500 h 133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0" h="1333500">
                  <a:moveTo>
                    <a:pt x="1143000" y="0"/>
                  </a:moveTo>
                  <a:lnTo>
                    <a:pt x="457200" y="0"/>
                  </a:lnTo>
                  <a:lnTo>
                    <a:pt x="457200" y="666750"/>
                  </a:lnTo>
                  <a:lnTo>
                    <a:pt x="0" y="666750"/>
                  </a:lnTo>
                  <a:lnTo>
                    <a:pt x="457200" y="666750"/>
                  </a:lnTo>
                  <a:lnTo>
                    <a:pt x="457200" y="1333500"/>
                  </a:lnTo>
                  <a:lnTo>
                    <a:pt x="1143000" y="1333500"/>
                  </a:lnTo>
                </a:path>
              </a:pathLst>
            </a:custGeom>
            <a:noFill/>
            <a:ln w="28575" cap="flat">
              <a:solidFill>
                <a:srgbClr val="808080"/>
              </a:solidFill>
              <a:prstDash val="solid"/>
              <a:miter/>
            </a:ln>
          </p:spPr>
          <p:txBody>
            <a:bodyPr rtlCol="0" anchor="ctr"/>
            <a:lstStyle/>
            <a:p>
              <a:endParaRPr lang="en-AU"/>
            </a:p>
          </p:txBody>
        </p:sp>
        <p:sp>
          <p:nvSpPr>
            <p:cNvPr id="96" name="TextBox 95">
              <a:extLst>
                <a:ext uri="{FF2B5EF4-FFF2-40B4-BE49-F238E27FC236}">
                  <a16:creationId xmlns:a16="http://schemas.microsoft.com/office/drawing/2014/main" id="{1BF5F9D8-3104-40B4-8478-079F9C99DF3A}"/>
                </a:ext>
              </a:extLst>
            </p:cNvPr>
            <p:cNvSpPr txBox="1"/>
            <p:nvPr/>
          </p:nvSpPr>
          <p:spPr>
            <a:xfrm>
              <a:off x="7376159" y="2264092"/>
              <a:ext cx="1164101" cy="507831"/>
            </a:xfrm>
            <a:prstGeom prst="rect">
              <a:avLst/>
            </a:prstGeom>
            <a:noFill/>
          </p:spPr>
          <p:txBody>
            <a:bodyPr wrap="none" rtlCol="0">
              <a:spAutoFit/>
            </a:bodyPr>
            <a:lstStyle/>
            <a:p>
              <a:pPr algn="l"/>
              <a:r>
                <a:rPr lang="en-AU" sz="900" spc="0" baseline="0" dirty="0">
                  <a:solidFill>
                    <a:srgbClr val="000000"/>
                  </a:solidFill>
                  <a:latin typeface="Comic Neue" panose="02000000000000000000" pitchFamily="50" charset="0"/>
                  <a:cs typeface="Helvetica"/>
                  <a:sym typeface="Helvetica"/>
                  <a:rtl val="0"/>
                </a:rPr>
                <a:t>3. Combine average</a:t>
              </a:r>
            </a:p>
            <a:p>
              <a:pPr algn="l"/>
              <a:r>
                <a:rPr lang="en-AU" sz="900" dirty="0">
                  <a:solidFill>
                    <a:srgbClr val="000000"/>
                  </a:solidFill>
                  <a:latin typeface="Comic Neue" panose="02000000000000000000" pitchFamily="50" charset="0"/>
                  <a:cs typeface="Helvetica"/>
                  <a:sym typeface="Helvetica"/>
                  <a:rtl val="0"/>
                </a:rPr>
                <a:t>gradient for all</a:t>
              </a:r>
            </a:p>
            <a:p>
              <a:pPr algn="l"/>
              <a:r>
                <a:rPr lang="en-AU" sz="900" spc="0" baseline="0" dirty="0">
                  <a:solidFill>
                    <a:srgbClr val="000000"/>
                  </a:solidFill>
                  <a:latin typeface="Comic Neue" panose="02000000000000000000" pitchFamily="50" charset="0"/>
                  <a:cs typeface="Helvetica"/>
                  <a:sym typeface="Helvetica"/>
                  <a:rtl val="0"/>
                </a:rPr>
                <a:t>processes.</a:t>
              </a:r>
            </a:p>
          </p:txBody>
        </p:sp>
        <p:sp>
          <p:nvSpPr>
            <p:cNvPr id="97" name="Freeform: Shape 96">
              <a:extLst>
                <a:ext uri="{FF2B5EF4-FFF2-40B4-BE49-F238E27FC236}">
                  <a16:creationId xmlns:a16="http://schemas.microsoft.com/office/drawing/2014/main" id="{1731CCD0-8D8A-4D18-9A69-91225372BEB3}"/>
                </a:ext>
              </a:extLst>
            </p:cNvPr>
            <p:cNvSpPr/>
            <p:nvPr/>
          </p:nvSpPr>
          <p:spPr>
            <a:xfrm>
              <a:off x="7481887" y="3141345"/>
              <a:ext cx="380047" cy="1428"/>
            </a:xfrm>
            <a:custGeom>
              <a:avLst/>
              <a:gdLst>
                <a:gd name="connsiteX0" fmla="*/ 0 w 380047"/>
                <a:gd name="connsiteY0" fmla="*/ 0 h 1428"/>
                <a:gd name="connsiteX1" fmla="*/ 76200 w 380047"/>
                <a:gd name="connsiteY1" fmla="*/ 0 h 1428"/>
                <a:gd name="connsiteX2" fmla="*/ 380048 w 380047"/>
                <a:gd name="connsiteY2" fmla="*/ 1429 h 1428"/>
              </a:gdLst>
              <a:ahLst/>
              <a:cxnLst>
                <a:cxn ang="0">
                  <a:pos x="connsiteX0" y="connsiteY0"/>
                </a:cxn>
                <a:cxn ang="0">
                  <a:pos x="connsiteX1" y="connsiteY1"/>
                </a:cxn>
                <a:cxn ang="0">
                  <a:pos x="connsiteX2" y="connsiteY2"/>
                </a:cxn>
              </a:cxnLst>
              <a:rect l="l" t="t" r="r" b="b"/>
              <a:pathLst>
                <a:path w="380047" h="1428">
                  <a:moveTo>
                    <a:pt x="0" y="0"/>
                  </a:moveTo>
                  <a:lnTo>
                    <a:pt x="76200" y="0"/>
                  </a:lnTo>
                  <a:lnTo>
                    <a:pt x="380048" y="1429"/>
                  </a:lnTo>
                </a:path>
              </a:pathLst>
            </a:custGeom>
            <a:noFill/>
            <a:ln w="28575" cap="flat">
              <a:solidFill>
                <a:srgbClr val="808080"/>
              </a:solidFill>
              <a:prstDash val="solid"/>
              <a:miter/>
            </a:ln>
          </p:spPr>
          <p:txBody>
            <a:bodyPr rtlCol="0" anchor="ctr"/>
            <a:lstStyle/>
            <a:p>
              <a:endParaRPr lang="en-AU"/>
            </a:p>
          </p:txBody>
        </p:sp>
        <p:sp>
          <p:nvSpPr>
            <p:cNvPr id="98" name="Freeform: Shape 97">
              <a:extLst>
                <a:ext uri="{FF2B5EF4-FFF2-40B4-BE49-F238E27FC236}">
                  <a16:creationId xmlns:a16="http://schemas.microsoft.com/office/drawing/2014/main" id="{E6B0BCD7-69FB-4811-819B-6DB82777E7A5}"/>
                </a:ext>
              </a:extLst>
            </p:cNvPr>
            <p:cNvSpPr/>
            <p:nvPr/>
          </p:nvSpPr>
          <p:spPr>
            <a:xfrm>
              <a:off x="7840217" y="3099816"/>
              <a:ext cx="86011" cy="85725"/>
            </a:xfrm>
            <a:custGeom>
              <a:avLst/>
              <a:gdLst>
                <a:gd name="connsiteX0" fmla="*/ 86011 w 86011"/>
                <a:gd name="connsiteY0" fmla="*/ 43243 h 85725"/>
                <a:gd name="connsiteX1" fmla="*/ 0 w 86011"/>
                <a:gd name="connsiteY1" fmla="*/ 85725 h 85725"/>
                <a:gd name="connsiteX2" fmla="*/ 21717 w 86011"/>
                <a:gd name="connsiteY2" fmla="*/ 42958 h 85725"/>
                <a:gd name="connsiteX3" fmla="*/ 476 w 86011"/>
                <a:gd name="connsiteY3" fmla="*/ 0 h 85725"/>
              </a:gdLst>
              <a:ahLst/>
              <a:cxnLst>
                <a:cxn ang="0">
                  <a:pos x="connsiteX0" y="connsiteY0"/>
                </a:cxn>
                <a:cxn ang="0">
                  <a:pos x="connsiteX1" y="connsiteY1"/>
                </a:cxn>
                <a:cxn ang="0">
                  <a:pos x="connsiteX2" y="connsiteY2"/>
                </a:cxn>
                <a:cxn ang="0">
                  <a:pos x="connsiteX3" y="connsiteY3"/>
                </a:cxn>
              </a:cxnLst>
              <a:rect l="l" t="t" r="r" b="b"/>
              <a:pathLst>
                <a:path w="86011" h="85725">
                  <a:moveTo>
                    <a:pt x="86011" y="43243"/>
                  </a:moveTo>
                  <a:lnTo>
                    <a:pt x="0" y="85725"/>
                  </a:lnTo>
                  <a:lnTo>
                    <a:pt x="21717" y="42958"/>
                  </a:lnTo>
                  <a:lnTo>
                    <a:pt x="476"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99" name="Freeform: Shape 98">
              <a:extLst>
                <a:ext uri="{FF2B5EF4-FFF2-40B4-BE49-F238E27FC236}">
                  <a16:creationId xmlns:a16="http://schemas.microsoft.com/office/drawing/2014/main" id="{CE7665D3-E610-40DF-B36B-06D3EBB8C692}"/>
                </a:ext>
              </a:extLst>
            </p:cNvPr>
            <p:cNvSpPr/>
            <p:nvPr/>
          </p:nvSpPr>
          <p:spPr>
            <a:xfrm>
              <a:off x="2452687" y="24765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0" name="Freeform: Shape 99">
              <a:extLst>
                <a:ext uri="{FF2B5EF4-FFF2-40B4-BE49-F238E27FC236}">
                  <a16:creationId xmlns:a16="http://schemas.microsoft.com/office/drawing/2014/main" id="{CC76AA89-9A6B-4CA4-8A20-B4CF8163A2BA}"/>
                </a:ext>
              </a:extLst>
            </p:cNvPr>
            <p:cNvSpPr/>
            <p:nvPr/>
          </p:nvSpPr>
          <p:spPr>
            <a:xfrm>
              <a:off x="2547937" y="25717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1" name="Freeform: Shape 100">
              <a:extLst>
                <a:ext uri="{FF2B5EF4-FFF2-40B4-BE49-F238E27FC236}">
                  <a16:creationId xmlns:a16="http://schemas.microsoft.com/office/drawing/2014/main" id="{69EA48D8-6258-445A-ACCE-3FACC35E4A62}"/>
                </a:ext>
              </a:extLst>
            </p:cNvPr>
            <p:cNvSpPr/>
            <p:nvPr/>
          </p:nvSpPr>
          <p:spPr>
            <a:xfrm>
              <a:off x="2643187" y="26670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2" name="Freeform: Shape 101">
              <a:extLst>
                <a:ext uri="{FF2B5EF4-FFF2-40B4-BE49-F238E27FC236}">
                  <a16:creationId xmlns:a16="http://schemas.microsoft.com/office/drawing/2014/main" id="{781A177E-8272-4C69-A4A1-BD2753D55449}"/>
                </a:ext>
              </a:extLst>
            </p:cNvPr>
            <p:cNvSpPr/>
            <p:nvPr/>
          </p:nvSpPr>
          <p:spPr>
            <a:xfrm>
              <a:off x="2738437" y="27622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3" name="Freeform: Shape 102">
              <a:extLst>
                <a:ext uri="{FF2B5EF4-FFF2-40B4-BE49-F238E27FC236}">
                  <a16:creationId xmlns:a16="http://schemas.microsoft.com/office/drawing/2014/main" id="{AFF7C4C5-407D-4673-9F52-A346088EC766}"/>
                </a:ext>
              </a:extLst>
            </p:cNvPr>
            <p:cNvSpPr/>
            <p:nvPr/>
          </p:nvSpPr>
          <p:spPr>
            <a:xfrm>
              <a:off x="2833687" y="28575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4" name="Freeform: Shape 103">
              <a:extLst>
                <a:ext uri="{FF2B5EF4-FFF2-40B4-BE49-F238E27FC236}">
                  <a16:creationId xmlns:a16="http://schemas.microsoft.com/office/drawing/2014/main" id="{2FA29054-06C0-438B-A000-E36C22B5797D}"/>
                </a:ext>
              </a:extLst>
            </p:cNvPr>
            <p:cNvSpPr/>
            <p:nvPr/>
          </p:nvSpPr>
          <p:spPr>
            <a:xfrm>
              <a:off x="2928937" y="29527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5" name="Freeform: Shape 104">
              <a:extLst>
                <a:ext uri="{FF2B5EF4-FFF2-40B4-BE49-F238E27FC236}">
                  <a16:creationId xmlns:a16="http://schemas.microsoft.com/office/drawing/2014/main" id="{F41225DB-90A1-4AF1-918F-9A62212F2EA3}"/>
                </a:ext>
              </a:extLst>
            </p:cNvPr>
            <p:cNvSpPr/>
            <p:nvPr/>
          </p:nvSpPr>
          <p:spPr>
            <a:xfrm>
              <a:off x="3024187" y="304800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6" name="Freeform: Shape 105">
              <a:extLst>
                <a:ext uri="{FF2B5EF4-FFF2-40B4-BE49-F238E27FC236}">
                  <a16:creationId xmlns:a16="http://schemas.microsoft.com/office/drawing/2014/main" id="{A90E1FF3-8ED6-4C8B-8056-1882197C21F7}"/>
                </a:ext>
              </a:extLst>
            </p:cNvPr>
            <p:cNvSpPr/>
            <p:nvPr/>
          </p:nvSpPr>
          <p:spPr>
            <a:xfrm>
              <a:off x="3119437" y="3143250"/>
              <a:ext cx="381000" cy="381000"/>
            </a:xfrm>
            <a:custGeom>
              <a:avLst/>
              <a:gdLst>
                <a:gd name="connsiteX0" fmla="*/ 0 w 381000"/>
                <a:gd name="connsiteY0" fmla="*/ 0 h 381000"/>
                <a:gd name="connsiteX1" fmla="*/ 381000 w 381000"/>
                <a:gd name="connsiteY1" fmla="*/ 0 h 381000"/>
                <a:gd name="connsiteX2" fmla="*/ 381000 w 381000"/>
                <a:gd name="connsiteY2" fmla="*/ 381000 h 381000"/>
                <a:gd name="connsiteX3" fmla="*/ 0 w 381000"/>
                <a:gd name="connsiteY3" fmla="*/ 381000 h 381000"/>
              </a:gdLst>
              <a:ahLst/>
              <a:cxnLst>
                <a:cxn ang="0">
                  <a:pos x="connsiteX0" y="connsiteY0"/>
                </a:cxn>
                <a:cxn ang="0">
                  <a:pos x="connsiteX1" y="connsiteY1"/>
                </a:cxn>
                <a:cxn ang="0">
                  <a:pos x="connsiteX2" y="connsiteY2"/>
                </a:cxn>
                <a:cxn ang="0">
                  <a:pos x="connsiteX3" y="connsiteY3"/>
                </a:cxn>
              </a:cxnLst>
              <a:rect l="l" t="t" r="r" b="b"/>
              <a:pathLst>
                <a:path w="381000" h="381000">
                  <a:moveTo>
                    <a:pt x="0" y="0"/>
                  </a:moveTo>
                  <a:lnTo>
                    <a:pt x="381000" y="0"/>
                  </a:lnTo>
                  <a:lnTo>
                    <a:pt x="381000" y="381000"/>
                  </a:lnTo>
                  <a:lnTo>
                    <a:pt x="0" y="381000"/>
                  </a:lnTo>
                  <a:close/>
                </a:path>
              </a:pathLst>
            </a:custGeom>
            <a:solidFill>
              <a:srgbClr val="FFFFFF"/>
            </a:solidFill>
            <a:ln w="9525" cap="flat">
              <a:solidFill>
                <a:srgbClr val="000000"/>
              </a:solidFill>
              <a:prstDash val="solid"/>
              <a:miter/>
            </a:ln>
          </p:spPr>
          <p:txBody>
            <a:bodyPr rtlCol="0" anchor="ctr"/>
            <a:lstStyle/>
            <a:p>
              <a:endParaRPr lang="en-AU"/>
            </a:p>
          </p:txBody>
        </p:sp>
        <p:sp>
          <p:nvSpPr>
            <p:cNvPr id="107" name="Freeform: Shape 106">
              <a:extLst>
                <a:ext uri="{FF2B5EF4-FFF2-40B4-BE49-F238E27FC236}">
                  <a16:creationId xmlns:a16="http://schemas.microsoft.com/office/drawing/2014/main" id="{E0D02525-A87D-4F24-BA89-B1FDC058177C}"/>
                </a:ext>
              </a:extLst>
            </p:cNvPr>
            <p:cNvSpPr/>
            <p:nvPr/>
          </p:nvSpPr>
          <p:spPr>
            <a:xfrm flipV="1">
              <a:off x="3690937" y="2486025"/>
              <a:ext cx="666750" cy="1285875"/>
            </a:xfrm>
            <a:custGeom>
              <a:avLst/>
              <a:gdLst>
                <a:gd name="connsiteX0" fmla="*/ 666750 w 666750"/>
                <a:gd name="connsiteY0" fmla="*/ 0 h 1285875"/>
                <a:gd name="connsiteX1" fmla="*/ 333375 w 666750"/>
                <a:gd name="connsiteY1" fmla="*/ 0 h 1285875"/>
                <a:gd name="connsiteX2" fmla="*/ 333375 w 666750"/>
                <a:gd name="connsiteY2" fmla="*/ 642938 h 1285875"/>
                <a:gd name="connsiteX3" fmla="*/ 0 w 666750"/>
                <a:gd name="connsiteY3" fmla="*/ 642938 h 1285875"/>
                <a:gd name="connsiteX4" fmla="*/ 333375 w 666750"/>
                <a:gd name="connsiteY4" fmla="*/ 642938 h 1285875"/>
                <a:gd name="connsiteX5" fmla="*/ 333375 w 666750"/>
                <a:gd name="connsiteY5" fmla="*/ 1285875 h 1285875"/>
                <a:gd name="connsiteX6" fmla="*/ 666750 w 666750"/>
                <a:gd name="connsiteY6" fmla="*/ 1285875 h 1285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0" h="1285875">
                  <a:moveTo>
                    <a:pt x="666750" y="0"/>
                  </a:moveTo>
                  <a:lnTo>
                    <a:pt x="333375" y="0"/>
                  </a:lnTo>
                  <a:lnTo>
                    <a:pt x="333375" y="642938"/>
                  </a:lnTo>
                  <a:lnTo>
                    <a:pt x="0" y="642938"/>
                  </a:lnTo>
                  <a:lnTo>
                    <a:pt x="333375" y="642938"/>
                  </a:lnTo>
                  <a:lnTo>
                    <a:pt x="333375" y="1285875"/>
                  </a:lnTo>
                  <a:lnTo>
                    <a:pt x="666750" y="1285875"/>
                  </a:lnTo>
                </a:path>
              </a:pathLst>
            </a:custGeom>
            <a:noFill/>
            <a:ln w="28575" cap="flat">
              <a:solidFill>
                <a:srgbClr val="808080"/>
              </a:solidFill>
              <a:prstDash val="solid"/>
              <a:miter/>
            </a:ln>
          </p:spPr>
          <p:txBody>
            <a:bodyPr rtlCol="0" anchor="ctr"/>
            <a:lstStyle/>
            <a:p>
              <a:endParaRPr lang="en-AU"/>
            </a:p>
          </p:txBody>
        </p:sp>
        <p:sp>
          <p:nvSpPr>
            <p:cNvPr id="108" name="TextBox 107">
              <a:extLst>
                <a:ext uri="{FF2B5EF4-FFF2-40B4-BE49-F238E27FC236}">
                  <a16:creationId xmlns:a16="http://schemas.microsoft.com/office/drawing/2014/main" id="{7A0E78CB-047F-4F9F-A61D-8EABE578B607}"/>
                </a:ext>
              </a:extLst>
            </p:cNvPr>
            <p:cNvSpPr txBox="1"/>
            <p:nvPr/>
          </p:nvSpPr>
          <p:spPr>
            <a:xfrm>
              <a:off x="3108959" y="2254566"/>
              <a:ext cx="827523" cy="507831"/>
            </a:xfrm>
            <a:prstGeom prst="rect">
              <a:avLst/>
            </a:prstGeom>
            <a:noFill/>
          </p:spPr>
          <p:txBody>
            <a:bodyPr wrap="square" rtlCol="0">
              <a:spAutoFit/>
            </a:bodyPr>
            <a:lstStyle/>
            <a:p>
              <a:pPr algn="l"/>
              <a:r>
                <a:rPr lang="en-AU" sz="900" spc="0" baseline="0" dirty="0">
                  <a:solidFill>
                    <a:srgbClr val="000000"/>
                  </a:solidFill>
                  <a:latin typeface="Comic Neue" panose="02000000000000000000" pitchFamily="50" charset="0"/>
                  <a:cs typeface="Helvetica"/>
                  <a:sym typeface="Helvetica"/>
                  <a:rtl val="0"/>
                </a:rPr>
                <a:t>1. Split batch by number of processes.</a:t>
              </a:r>
            </a:p>
          </p:txBody>
        </p:sp>
        <p:sp>
          <p:nvSpPr>
            <p:cNvPr id="109" name="TextBox 108">
              <a:extLst>
                <a:ext uri="{FF2B5EF4-FFF2-40B4-BE49-F238E27FC236}">
                  <a16:creationId xmlns:a16="http://schemas.microsoft.com/office/drawing/2014/main" id="{2C92F5C6-FD16-4A26-A308-694CDC37F2DF}"/>
                </a:ext>
              </a:extLst>
            </p:cNvPr>
            <p:cNvSpPr txBox="1"/>
            <p:nvPr/>
          </p:nvSpPr>
          <p:spPr>
            <a:xfrm>
              <a:off x="6957059" y="4492942"/>
              <a:ext cx="1321196" cy="369332"/>
            </a:xfrm>
            <a:prstGeom prst="rect">
              <a:avLst/>
            </a:prstGeom>
            <a:noFill/>
          </p:spPr>
          <p:txBody>
            <a:bodyPr wrap="none" rtlCol="0">
              <a:spAutoFit/>
            </a:bodyPr>
            <a:lstStyle/>
            <a:p>
              <a:pPr algn="l"/>
              <a:r>
                <a:rPr lang="en-AU" sz="900" spc="0" baseline="0" dirty="0">
                  <a:solidFill>
                    <a:srgbClr val="000000"/>
                  </a:solidFill>
                  <a:latin typeface="Comic Neue" panose="02000000000000000000" pitchFamily="50" charset="0"/>
                  <a:cs typeface="Helvetica"/>
                  <a:sym typeface="Helvetica"/>
                  <a:rtl val="0"/>
                </a:rPr>
                <a:t>4. Update all proc</a:t>
              </a:r>
              <a:r>
                <a:rPr lang="en-AU" sz="900" dirty="0">
                  <a:solidFill>
                    <a:srgbClr val="000000"/>
                  </a:solidFill>
                  <a:latin typeface="Comic Neue" panose="02000000000000000000" pitchFamily="50" charset="0"/>
                  <a:cs typeface="Helvetica"/>
                  <a:sym typeface="Helvetica"/>
                  <a:rtl val="0"/>
                </a:rPr>
                <a:t>esses</a:t>
              </a:r>
            </a:p>
            <a:p>
              <a:pPr algn="l"/>
              <a:r>
                <a:rPr lang="en-AU" sz="900" spc="0" baseline="0" dirty="0">
                  <a:solidFill>
                    <a:srgbClr val="000000"/>
                  </a:solidFill>
                  <a:latin typeface="Comic Neue" panose="02000000000000000000" pitchFamily="50" charset="0"/>
                  <a:cs typeface="Helvetica"/>
                  <a:sym typeface="Helvetica"/>
                  <a:rtl val="0"/>
                </a:rPr>
                <a:t>with new model (m</a:t>
              </a:r>
              <a:r>
                <a:rPr lang="en-AU" sz="900" i="1" spc="0" baseline="-25000" dirty="0">
                  <a:solidFill>
                    <a:srgbClr val="000000"/>
                  </a:solidFill>
                  <a:latin typeface="Comic Neue" panose="02000000000000000000" pitchFamily="50" charset="0"/>
                  <a:cs typeface="Helvetica"/>
                  <a:sym typeface="Helvetica"/>
                  <a:rtl val="0"/>
                </a:rPr>
                <a:t>i</a:t>
              </a:r>
              <a:r>
                <a:rPr lang="en-AU" sz="900" spc="0" baseline="-25000" dirty="0">
                  <a:solidFill>
                    <a:srgbClr val="000000"/>
                  </a:solidFill>
                  <a:latin typeface="Comic Neue" panose="02000000000000000000" pitchFamily="50" charset="0"/>
                  <a:cs typeface="Helvetica"/>
                  <a:sym typeface="Helvetica"/>
                  <a:rtl val="0"/>
                </a:rPr>
                <a:t>+1</a:t>
              </a:r>
              <a:r>
                <a:rPr lang="en-AU" sz="900" spc="0" dirty="0">
                  <a:solidFill>
                    <a:srgbClr val="000000"/>
                  </a:solidFill>
                  <a:latin typeface="Comic Neue" panose="02000000000000000000" pitchFamily="50" charset="0"/>
                  <a:cs typeface="Helvetica"/>
                  <a:sym typeface="Helvetica"/>
                  <a:rtl val="0"/>
                </a:rPr>
                <a:t>).</a:t>
              </a:r>
            </a:p>
          </p:txBody>
        </p:sp>
        <p:sp>
          <p:nvSpPr>
            <p:cNvPr id="110" name="Freeform: Shape 109">
              <a:extLst>
                <a:ext uri="{FF2B5EF4-FFF2-40B4-BE49-F238E27FC236}">
                  <a16:creationId xmlns:a16="http://schemas.microsoft.com/office/drawing/2014/main" id="{9633E244-C259-44B5-8CAB-865C9A4BD90D}"/>
                </a:ext>
              </a:extLst>
            </p:cNvPr>
            <p:cNvSpPr/>
            <p:nvPr/>
          </p:nvSpPr>
          <p:spPr>
            <a:xfrm>
              <a:off x="4138612" y="3771900"/>
              <a:ext cx="218122" cy="9525"/>
            </a:xfrm>
            <a:custGeom>
              <a:avLst/>
              <a:gdLst>
                <a:gd name="connsiteX0" fmla="*/ 0 w 218122"/>
                <a:gd name="connsiteY0" fmla="*/ 0 h 9525"/>
                <a:gd name="connsiteX1" fmla="*/ 218122 w 218122"/>
                <a:gd name="connsiteY1" fmla="*/ 0 h 9525"/>
              </a:gdLst>
              <a:ahLst/>
              <a:cxnLst>
                <a:cxn ang="0">
                  <a:pos x="connsiteX0" y="connsiteY0"/>
                </a:cxn>
                <a:cxn ang="0">
                  <a:pos x="connsiteX1" y="connsiteY1"/>
                </a:cxn>
              </a:cxnLst>
              <a:rect l="l" t="t" r="r" b="b"/>
              <a:pathLst>
                <a:path w="218122" h="9525">
                  <a:moveTo>
                    <a:pt x="0" y="0"/>
                  </a:moveTo>
                  <a:lnTo>
                    <a:pt x="218122" y="0"/>
                  </a:lnTo>
                </a:path>
              </a:pathLst>
            </a:custGeom>
            <a:noFill/>
            <a:ln w="28575" cap="flat">
              <a:solidFill>
                <a:srgbClr val="808080"/>
              </a:solidFill>
              <a:prstDash val="solid"/>
              <a:miter/>
            </a:ln>
          </p:spPr>
          <p:txBody>
            <a:bodyPr rtlCol="0" anchor="ctr"/>
            <a:lstStyle/>
            <a:p>
              <a:endParaRPr lang="en-AU"/>
            </a:p>
          </p:txBody>
        </p:sp>
        <p:sp>
          <p:nvSpPr>
            <p:cNvPr id="111" name="Freeform: Shape 110">
              <a:extLst>
                <a:ext uri="{FF2B5EF4-FFF2-40B4-BE49-F238E27FC236}">
                  <a16:creationId xmlns:a16="http://schemas.microsoft.com/office/drawing/2014/main" id="{CCCD71CC-5605-4AE8-885A-85B0F4E588EE}"/>
                </a:ext>
              </a:extLst>
            </p:cNvPr>
            <p:cNvSpPr/>
            <p:nvPr/>
          </p:nvSpPr>
          <p:spPr>
            <a:xfrm>
              <a:off x="4335303" y="3729037"/>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sp>
          <p:nvSpPr>
            <p:cNvPr id="112" name="Freeform: Shape 111">
              <a:extLst>
                <a:ext uri="{FF2B5EF4-FFF2-40B4-BE49-F238E27FC236}">
                  <a16:creationId xmlns:a16="http://schemas.microsoft.com/office/drawing/2014/main" id="{177CF71B-57E6-4511-A7D1-3A1291E8A84F}"/>
                </a:ext>
              </a:extLst>
            </p:cNvPr>
            <p:cNvSpPr/>
            <p:nvPr/>
          </p:nvSpPr>
          <p:spPr>
            <a:xfrm>
              <a:off x="4138612" y="2486025"/>
              <a:ext cx="218122" cy="9525"/>
            </a:xfrm>
            <a:custGeom>
              <a:avLst/>
              <a:gdLst>
                <a:gd name="connsiteX0" fmla="*/ 0 w 218122"/>
                <a:gd name="connsiteY0" fmla="*/ 0 h 9525"/>
                <a:gd name="connsiteX1" fmla="*/ 218122 w 218122"/>
                <a:gd name="connsiteY1" fmla="*/ 0 h 9525"/>
              </a:gdLst>
              <a:ahLst/>
              <a:cxnLst>
                <a:cxn ang="0">
                  <a:pos x="connsiteX0" y="connsiteY0"/>
                </a:cxn>
                <a:cxn ang="0">
                  <a:pos x="connsiteX1" y="connsiteY1"/>
                </a:cxn>
              </a:cxnLst>
              <a:rect l="l" t="t" r="r" b="b"/>
              <a:pathLst>
                <a:path w="218122" h="9525">
                  <a:moveTo>
                    <a:pt x="0" y="0"/>
                  </a:moveTo>
                  <a:lnTo>
                    <a:pt x="218122" y="0"/>
                  </a:lnTo>
                </a:path>
              </a:pathLst>
            </a:custGeom>
            <a:noFill/>
            <a:ln w="28575" cap="flat">
              <a:solidFill>
                <a:srgbClr val="808080"/>
              </a:solidFill>
              <a:prstDash val="solid"/>
              <a:miter/>
            </a:ln>
          </p:spPr>
          <p:txBody>
            <a:bodyPr rtlCol="0" anchor="ctr"/>
            <a:lstStyle/>
            <a:p>
              <a:endParaRPr lang="en-AU"/>
            </a:p>
          </p:txBody>
        </p:sp>
        <p:sp>
          <p:nvSpPr>
            <p:cNvPr id="113" name="Freeform: Shape 112">
              <a:extLst>
                <a:ext uri="{FF2B5EF4-FFF2-40B4-BE49-F238E27FC236}">
                  <a16:creationId xmlns:a16="http://schemas.microsoft.com/office/drawing/2014/main" id="{B1AA0E7B-59CD-4D48-BBBB-C111AD84FAAD}"/>
                </a:ext>
              </a:extLst>
            </p:cNvPr>
            <p:cNvSpPr/>
            <p:nvPr/>
          </p:nvSpPr>
          <p:spPr>
            <a:xfrm>
              <a:off x="4335303" y="2443162"/>
              <a:ext cx="85725" cy="85725"/>
            </a:xfrm>
            <a:custGeom>
              <a:avLst/>
              <a:gdLst>
                <a:gd name="connsiteX0" fmla="*/ 85725 w 85725"/>
                <a:gd name="connsiteY0" fmla="*/ 42863 h 85725"/>
                <a:gd name="connsiteX1" fmla="*/ 0 w 85725"/>
                <a:gd name="connsiteY1" fmla="*/ 85725 h 85725"/>
                <a:gd name="connsiteX2" fmla="*/ 21431 w 85725"/>
                <a:gd name="connsiteY2" fmla="*/ 42863 h 85725"/>
                <a:gd name="connsiteX3" fmla="*/ 0 w 85725"/>
                <a:gd name="connsiteY3" fmla="*/ 0 h 85725"/>
              </a:gdLst>
              <a:ahLst/>
              <a:cxnLst>
                <a:cxn ang="0">
                  <a:pos x="connsiteX0" y="connsiteY0"/>
                </a:cxn>
                <a:cxn ang="0">
                  <a:pos x="connsiteX1" y="connsiteY1"/>
                </a:cxn>
                <a:cxn ang="0">
                  <a:pos x="connsiteX2" y="connsiteY2"/>
                </a:cxn>
                <a:cxn ang="0">
                  <a:pos x="connsiteX3" y="connsiteY3"/>
                </a:cxn>
              </a:cxnLst>
              <a:rect l="l" t="t" r="r" b="b"/>
              <a:pathLst>
                <a:path w="85725" h="85725">
                  <a:moveTo>
                    <a:pt x="85725" y="42863"/>
                  </a:moveTo>
                  <a:lnTo>
                    <a:pt x="0" y="85725"/>
                  </a:lnTo>
                  <a:lnTo>
                    <a:pt x="21431" y="42863"/>
                  </a:lnTo>
                  <a:lnTo>
                    <a:pt x="0" y="0"/>
                  </a:lnTo>
                  <a:close/>
                </a:path>
              </a:pathLst>
            </a:custGeom>
            <a:solidFill>
              <a:srgbClr val="808080"/>
            </a:solidFill>
            <a:ln w="28575" cap="flat">
              <a:solidFill>
                <a:srgbClr val="808080"/>
              </a:solidFill>
              <a:prstDash val="solid"/>
              <a:miter/>
            </a:ln>
          </p:spPr>
          <p:txBody>
            <a:bodyPr rtlCol="0" anchor="ctr"/>
            <a:lstStyle/>
            <a:p>
              <a:endParaRPr lang="en-AU"/>
            </a:p>
          </p:txBody>
        </p:sp>
      </p:grpSp>
      <p:sp>
        <p:nvSpPr>
          <p:cNvPr id="5" name="TextBox 4">
            <a:extLst>
              <a:ext uri="{FF2B5EF4-FFF2-40B4-BE49-F238E27FC236}">
                <a16:creationId xmlns:a16="http://schemas.microsoft.com/office/drawing/2014/main" id="{65AA74D4-FA86-4FA2-905A-0776E611CB19}"/>
              </a:ext>
            </a:extLst>
          </p:cNvPr>
          <p:cNvSpPr txBox="1"/>
          <p:nvPr/>
        </p:nvSpPr>
        <p:spPr>
          <a:xfrm>
            <a:off x="804197" y="2492521"/>
            <a:ext cx="3225489" cy="3970318"/>
          </a:xfrm>
          <a:prstGeom prst="rect">
            <a:avLst/>
          </a:prstGeom>
          <a:noFill/>
        </p:spPr>
        <p:txBody>
          <a:bodyPr wrap="square" rtlCol="0">
            <a:spAutoFit/>
          </a:bodyPr>
          <a:lstStyle/>
          <a:p>
            <a:pPr marL="342900" indent="-342900">
              <a:buFont typeface="+mj-lt"/>
              <a:buAutoNum type="arabicPeriod"/>
            </a:pPr>
            <a:r>
              <a:rPr lang="en-AU" dirty="0"/>
              <a:t>Each process:</a:t>
            </a:r>
          </a:p>
          <a:p>
            <a:pPr marL="800100" lvl="1" indent="-342900">
              <a:buFont typeface="+mj-lt"/>
              <a:buAutoNum type="alphaLcParenR"/>
            </a:pPr>
            <a:r>
              <a:rPr lang="en-AU" dirty="0"/>
              <a:t>reads a mini-batch</a:t>
            </a:r>
          </a:p>
          <a:p>
            <a:pPr marL="800100" lvl="1" indent="-342900">
              <a:buFont typeface="+mj-lt"/>
              <a:buAutoNum type="alphaLcParenR"/>
            </a:pPr>
            <a:r>
              <a:rPr lang="en-AU" dirty="0"/>
              <a:t>passes it through the model</a:t>
            </a:r>
          </a:p>
          <a:p>
            <a:pPr marL="800100" lvl="1" indent="-342900">
              <a:buFont typeface="+mj-lt"/>
              <a:buAutoNum type="alphaLcParenR"/>
            </a:pPr>
            <a:r>
              <a:rPr lang="en-AU" dirty="0"/>
              <a:t>compute the mini-batch gradient</a:t>
            </a:r>
          </a:p>
          <a:p>
            <a:pPr marL="342900" indent="-342900">
              <a:buFont typeface="+mj-lt"/>
              <a:buAutoNum type="arabicPeriod"/>
            </a:pPr>
            <a:r>
              <a:rPr lang="en-AU" dirty="0"/>
              <a:t>Average gradient is computed for all mini-batch gradients</a:t>
            </a:r>
          </a:p>
          <a:p>
            <a:pPr marL="342900" indent="-342900">
              <a:buFont typeface="+mj-lt"/>
              <a:buAutoNum type="arabicPeriod"/>
            </a:pPr>
            <a:r>
              <a:rPr lang="en-AU" dirty="0"/>
              <a:t>Model is updated (identical for all processes</a:t>
            </a:r>
          </a:p>
          <a:p>
            <a:pPr marL="342900" indent="-342900">
              <a:buFont typeface="+mj-lt"/>
              <a:buAutoNum type="arabicPeriod"/>
            </a:pPr>
            <a:r>
              <a:rPr lang="en-AU" dirty="0"/>
              <a:t>Repeat the process (go to step 1)</a:t>
            </a:r>
          </a:p>
          <a:p>
            <a:endParaRPr lang="en-AU" dirty="0"/>
          </a:p>
        </p:txBody>
      </p:sp>
      <p:sp>
        <p:nvSpPr>
          <p:cNvPr id="3" name="Date Placeholder 2">
            <a:extLst>
              <a:ext uri="{FF2B5EF4-FFF2-40B4-BE49-F238E27FC236}">
                <a16:creationId xmlns:a16="http://schemas.microsoft.com/office/drawing/2014/main" id="{2DABC970-B8A6-4D2C-B320-BF95F8EB8132}"/>
              </a:ext>
            </a:extLst>
          </p:cNvPr>
          <p:cNvSpPr>
            <a:spLocks noGrp="1"/>
          </p:cNvSpPr>
          <p:nvPr>
            <p:ph type="dt" sz="half" idx="10"/>
          </p:nvPr>
        </p:nvSpPr>
        <p:spPr/>
        <p:txBody>
          <a:bodyPr/>
          <a:lstStyle/>
          <a:p>
            <a:r>
              <a:rPr lang="en-US"/>
              <a:t>Aug 2021 | Deep Learning on HPC Workshop</a:t>
            </a:r>
            <a:endParaRPr lang="en-AU"/>
          </a:p>
        </p:txBody>
      </p:sp>
      <p:sp>
        <p:nvSpPr>
          <p:cNvPr id="16" name="Slide Number Placeholder 15">
            <a:extLst>
              <a:ext uri="{FF2B5EF4-FFF2-40B4-BE49-F238E27FC236}">
                <a16:creationId xmlns:a16="http://schemas.microsoft.com/office/drawing/2014/main" id="{E9F1C8FC-9E02-4360-BB38-4375A919BE24}"/>
              </a:ext>
            </a:extLst>
          </p:cNvPr>
          <p:cNvSpPr>
            <a:spLocks noGrp="1"/>
          </p:cNvSpPr>
          <p:nvPr>
            <p:ph type="sldNum" sz="quarter" idx="12"/>
          </p:nvPr>
        </p:nvSpPr>
        <p:spPr/>
        <p:txBody>
          <a:bodyPr/>
          <a:lstStyle/>
          <a:p>
            <a:fld id="{915116A8-D034-43C4-BA9A-D4A1A2020C6E}" type="slidenum">
              <a:rPr lang="en-AU" smtClean="0"/>
              <a:t>9</a:t>
            </a:fld>
            <a:endParaRPr lang="en-AU"/>
          </a:p>
        </p:txBody>
      </p:sp>
    </p:spTree>
    <p:extLst>
      <p:ext uri="{BB962C8B-B14F-4D97-AF65-F5344CB8AC3E}">
        <p14:creationId xmlns:p14="http://schemas.microsoft.com/office/powerpoint/2010/main" val="6725697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4327</Words>
  <Application>Microsoft Office PowerPoint</Application>
  <PresentationFormat>Widescreen</PresentationFormat>
  <Paragraphs>327</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Comic Neue</vt:lpstr>
      <vt:lpstr>Consolas</vt:lpstr>
      <vt:lpstr>Calibri</vt:lpstr>
      <vt:lpstr>Calibri Light</vt:lpstr>
      <vt:lpstr>Helvetica</vt:lpstr>
      <vt:lpstr>Office Theme</vt:lpstr>
      <vt:lpstr>Deep Learning on HPC Workshop 2021</vt:lpstr>
      <vt:lpstr>Preamble</vt:lpstr>
      <vt:lpstr>Topics Covered</vt:lpstr>
      <vt:lpstr>PowerPoint Presentation</vt:lpstr>
      <vt:lpstr>PowerPoint Presentation</vt:lpstr>
      <vt:lpstr>HPC Deep Learning Environment</vt:lpstr>
      <vt:lpstr>Deep Learning with Multiple GPUs</vt:lpstr>
      <vt:lpstr>SGD Overview</vt:lpstr>
      <vt:lpstr>Parallel SGD Logical Overview</vt:lpstr>
      <vt:lpstr>Parallel SGD Implementation*</vt:lpstr>
      <vt:lpstr>Horovod Code</vt:lpstr>
      <vt:lpstr>Horovod Code</vt:lpstr>
      <vt:lpstr>Running Horovod Code</vt:lpstr>
      <vt:lpstr>PowerPoint Presentation</vt:lpstr>
      <vt:lpstr>Horovod Code</vt:lpstr>
      <vt:lpstr>Horovod Code</vt:lpstr>
      <vt:lpstr>Horovod Code</vt:lpstr>
      <vt:lpstr>Horovod Code</vt:lpstr>
      <vt:lpstr>Monitoring the Job</vt:lpstr>
      <vt:lpstr>Analysing Performance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2021-08-24T07:43:21Z</dcterms:created>
  <dcterms:modified xsi:type="dcterms:W3CDTF">2021-08-24T07:43:33Z</dcterms:modified>
</cp:coreProperties>
</file>

<file path=docProps/thumbnail.jpeg>
</file>